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72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lph Christian Schöttker" initials="RCS" lastIdx="1" clrIdx="0">
    <p:extLst>
      <p:ext uri="{19B8F6BF-5375-455C-9EA6-DF929625EA0E}">
        <p15:presenceInfo xmlns:p15="http://schemas.microsoft.com/office/powerpoint/2012/main" userId="96e3d20b54d1b4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DDDDDD"/>
    <a:srgbClr val="ED7D31"/>
    <a:srgbClr val="5B9BD5"/>
    <a:srgbClr val="6262FF"/>
    <a:srgbClr val="6963CB"/>
    <a:srgbClr val="EAEFF7"/>
    <a:srgbClr val="FEFEFE"/>
    <a:srgbClr val="918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0" autoAdjust="0"/>
    <p:restoredTop sz="84242" autoAdjust="0"/>
  </p:normalViewPr>
  <p:slideViewPr>
    <p:cSldViewPr snapToGrid="0">
      <p:cViewPr varScale="1">
        <p:scale>
          <a:sx n="80" d="100"/>
          <a:sy n="80" d="100"/>
        </p:scale>
        <p:origin x="96" y="3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9T16:15:33.634" idx="1">
    <p:pos x="6830" y="1061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2E1DF-D1D9-45B6-AACE-49A9B0AFA992}" type="datetimeFigureOut">
              <a:rPr lang="de-DE" smtClean="0"/>
              <a:t>22.03.2020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0CCD2-D65A-4140-A7D8-3DD51B5832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56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9ABE8-9BB3-48C8-80F9-D50DFD7B07F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8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2348-37F7-4BFB-A077-3462B4E65AB2}" type="datetimeFigureOut">
              <a:rPr lang="de-DE" smtClean="0"/>
              <a:t>22.03.2020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61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2348-37F7-4BFB-A077-3462B4E65AB2}" type="datetimeFigureOut">
              <a:rPr lang="de-DE" smtClean="0"/>
              <a:t>22.03.2020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6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2348-37F7-4BFB-A077-3462B4E65AB2}" type="datetimeFigureOut">
              <a:rPr lang="de-DE" smtClean="0"/>
              <a:t>22.03.2020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52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2348-37F7-4BFB-A077-3462B4E65AB2}" type="datetimeFigureOut">
              <a:rPr lang="de-DE" smtClean="0"/>
              <a:t>22.03.2020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92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2348-37F7-4BFB-A077-3462B4E65AB2}" type="datetimeFigureOut">
              <a:rPr lang="de-DE" smtClean="0"/>
              <a:t>22.03.2020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26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2348-37F7-4BFB-A077-3462B4E65AB2}" type="datetimeFigureOut">
              <a:rPr lang="de-DE" smtClean="0"/>
              <a:t>22.03.2020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07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2348-37F7-4BFB-A077-3462B4E65AB2}" type="datetimeFigureOut">
              <a:rPr lang="de-DE" smtClean="0"/>
              <a:t>22.03.2020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23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2348-37F7-4BFB-A077-3462B4E65AB2}" type="datetimeFigureOut">
              <a:rPr lang="de-DE" smtClean="0"/>
              <a:t>22.03.2020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72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2348-37F7-4BFB-A077-3462B4E65AB2}" type="datetimeFigureOut">
              <a:rPr lang="de-DE" smtClean="0"/>
              <a:t>22.03.2020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3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2348-37F7-4BFB-A077-3462B4E65AB2}" type="datetimeFigureOut">
              <a:rPr lang="de-DE" smtClean="0"/>
              <a:t>22.03.2020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42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2348-37F7-4BFB-A077-3462B4E65AB2}" type="datetimeFigureOut">
              <a:rPr lang="de-DE" smtClean="0"/>
              <a:t>22.03.2020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62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72348-37F7-4BFB-A077-3462B4E65AB2}" type="datetimeFigureOut">
              <a:rPr lang="de-DE" smtClean="0"/>
              <a:t>22.03.2020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58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25" y="310356"/>
            <a:ext cx="484188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469647"/>
            <a:ext cx="12192000" cy="844146"/>
          </a:xfrm>
        </p:spPr>
        <p:txBody>
          <a:bodyPr>
            <a:norm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Mathematik 9d							23/03/2020   RCS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92F15B39-16CC-42C3-B50E-F78993DA65A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4400" dirty="0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77E326B5-CF01-4D3D-82B5-45AC34D714E5}"/>
              </a:ext>
            </a:extLst>
          </p:cNvPr>
          <p:cNvSpPr txBox="1">
            <a:spLocks/>
          </p:cNvSpPr>
          <p:nvPr/>
        </p:nvSpPr>
        <p:spPr>
          <a:xfrm>
            <a:off x="6096001" y="1976575"/>
            <a:ext cx="5948854" cy="4516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Und das läuft heute: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Kontrolle Eurer Lösungen zu den Kopfrechenaufgaben.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Kontrolle Eurer Lösungen zu Nr. 14, 15, 16 (a), 18 und 20.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Pyramiden und Kegel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AE16DBA-80BA-4EF9-974B-7DAD5B90AA0C}"/>
              </a:ext>
            </a:extLst>
          </p:cNvPr>
          <p:cNvCxnSpPr>
            <a:cxnSpLocks/>
          </p:cNvCxnSpPr>
          <p:nvPr/>
        </p:nvCxnSpPr>
        <p:spPr>
          <a:xfrm>
            <a:off x="0" y="131379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Grafik 8" descr="Bildergebnis für kegel">
            <a:extLst>
              <a:ext uri="{FF2B5EF4-FFF2-40B4-BE49-F238E27FC236}">
                <a16:creationId xmlns:a16="http://schemas.microsoft.com/office/drawing/2014/main" id="{E006F670-511C-4E41-97C3-ABDFC419A2D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28"/>
          <a:stretch/>
        </p:blipFill>
        <p:spPr bwMode="auto">
          <a:xfrm>
            <a:off x="979104" y="1976575"/>
            <a:ext cx="3212752" cy="3362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195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Bildergebnis für kegel">
            <a:extLst>
              <a:ext uri="{FF2B5EF4-FFF2-40B4-BE49-F238E27FC236}">
                <a16:creationId xmlns:a16="http://schemas.microsoft.com/office/drawing/2014/main" id="{69F013E8-92E3-4310-B70E-C7AC46493C0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28"/>
          <a:stretch/>
        </p:blipFill>
        <p:spPr bwMode="auto">
          <a:xfrm>
            <a:off x="461963" y="1383632"/>
            <a:ext cx="3063290" cy="3272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838E9F55-F823-4766-8D88-C787E0501DB1}"/>
                  </a:ext>
                </a:extLst>
              </p:cNvPr>
              <p:cNvSpPr/>
              <p:nvPr/>
            </p:nvSpPr>
            <p:spPr>
              <a:xfrm>
                <a:off x="3958390" y="502701"/>
                <a:ext cx="8097251" cy="1592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Wir fassen zusammen: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Das Volumen einer Pyramide und eines Kegels entspricht immer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 ist bei der Pyramide einfach nur die rechteckige Grundfläche.</a:t>
                </a:r>
              </a:p>
              <a:p>
                <a:pPr marL="342900" lvl="0" indent="-342900" algn="just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G ist beim Kegel mit dem Radius r einfach nur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²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de-DE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838E9F55-F823-4766-8D88-C787E050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390" y="502701"/>
                <a:ext cx="8097251" cy="1592872"/>
              </a:xfrm>
              <a:prstGeom prst="rect">
                <a:avLst/>
              </a:prstGeom>
              <a:blipFill>
                <a:blip r:embed="rId3"/>
                <a:stretch>
                  <a:fillRect l="-602" t="-1908" b="-49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BBB6835F-285D-4D4B-9BE1-1CFFB2636CEE}"/>
                  </a:ext>
                </a:extLst>
              </p:cNvPr>
              <p:cNvSpPr/>
              <p:nvPr/>
            </p:nvSpPr>
            <p:spPr>
              <a:xfrm>
                <a:off x="3958389" y="2666546"/>
                <a:ext cx="777164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Die Oberfläche eines Kegels ist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wobei s der Abstand von einem Punkt des Grundkreises bis zur Spitze ist.</a:t>
                </a:r>
                <a:endParaRPr lang="de-DE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BBB6835F-285D-4D4B-9BE1-1CFFB2636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389" y="2666546"/>
                <a:ext cx="7771647" cy="646331"/>
              </a:xfrm>
              <a:prstGeom prst="rect">
                <a:avLst/>
              </a:prstGeom>
              <a:blipFill>
                <a:blip r:embed="rId4"/>
                <a:stretch>
                  <a:fillRect l="-627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D570F5E-BF4A-4267-A831-F5960BD884E9}"/>
                  </a:ext>
                </a:extLst>
              </p:cNvPr>
              <p:cNvSpPr/>
              <p:nvPr/>
            </p:nvSpPr>
            <p:spPr>
              <a:xfrm>
                <a:off x="3958388" y="3943998"/>
                <a:ext cx="7771647" cy="2828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Calibri" panose="020F0502020204030204" pitchFamily="34" charset="0"/>
                  </a:rPr>
                  <a:t>Beispiel: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Calibri" panose="020F0502020204030204" pitchFamily="34" charset="0"/>
                  </a:rPr>
                  <a:t>Wenn ein Kegel h = 4 cm hoch ist, der Grundkreis einen Radius von r = 3 cm und der Abstand vom Kreis zur Spitze s = 5 cm ist, dann ist …</a:t>
                </a:r>
              </a:p>
              <a:p>
                <a:pPr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𝑉</m:t>
                      </m:r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∙4≈37,6991</m:t>
                      </m:r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𝑐𝑚</m:t>
                      </m:r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³</m:t>
                      </m:r>
                    </m:oMath>
                  </m:oMathPara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𝑂</m:t>
                      </m:r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de-DE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∙3∙5≈75,3982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²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D570F5E-BF4A-4267-A831-F5960BD88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388" y="3943998"/>
                <a:ext cx="7771647" cy="2828723"/>
              </a:xfrm>
              <a:prstGeom prst="rect">
                <a:avLst/>
              </a:prstGeom>
              <a:blipFill>
                <a:blip r:embed="rId5"/>
                <a:stretch>
                  <a:fillRect l="-627" t="-1293" r="-7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D4C59318-01BA-4487-829E-8634C3808CAA}"/>
              </a:ext>
            </a:extLst>
          </p:cNvPr>
          <p:cNvSpPr/>
          <p:nvPr/>
        </p:nvSpPr>
        <p:spPr>
          <a:xfrm>
            <a:off x="4495798" y="4790371"/>
            <a:ext cx="7022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2400" b="1" dirty="0">
                <a:latin typeface="Arial" panose="020B0604020202020204" pitchFamily="34" charset="0"/>
                <a:ea typeface="Calibri" panose="020F0502020204030204" pitchFamily="34" charset="0"/>
              </a:rPr>
              <a:t>Du sollst jetzt Oberfläche und Volumen ausrechnen, nicht einfach nur durchklicken! </a:t>
            </a:r>
            <a:r>
              <a:rPr lang="de-DE" sz="2400" b="1" dirty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</a:t>
            </a:r>
            <a:endParaRPr lang="de-DE" sz="24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50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uiExpand="1" build="p"/>
      <p:bldP spid="8" grpId="0"/>
      <p:bldP spid="8" grpId="1"/>
      <p:bldP spid="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5FA533C-649F-43EF-976D-169BA5027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Das macht Ihr bitte bis Freitag: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2DD104F-BDC3-4966-80D0-0BBAF70DC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Auf Seite 173 die Aufgaben Nummer 6 und 7.</a:t>
            </a:r>
          </a:p>
          <a:p>
            <a:pPr algn="just"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</a:rPr>
              <a:t>Formeln für Volumen und Oberfläche von Prismen, Pyramiden und Kegeln lernen.</a:t>
            </a:r>
          </a:p>
          <a:p>
            <a:pPr algn="just">
              <a:spcAft>
                <a:spcPts val="0"/>
              </a:spcAft>
            </a:pPr>
            <a:endParaRPr lang="de-DE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de-DE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</a:rPr>
              <a:t>Am Freitag werde ich einen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</a:rPr>
              <a:t>itslearning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</a:rPr>
              <a:t>-Test freischalten, für den Ihr 45 Minuten Zeit habt. Das ist dann zwar keine richtige Mathe-Arbeit, aber doch ein Zeichen für mich, dass Ihr in den zwei Online-Wochen gut gearbeitet habt.</a:t>
            </a:r>
          </a:p>
          <a:p>
            <a:pPr algn="just">
              <a:spcAft>
                <a:spcPts val="0"/>
              </a:spcAft>
            </a:pPr>
            <a:endParaRPr lang="de-DE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</a:rPr>
              <a:t>Bis dahin alles Gute – et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</a:rPr>
              <a:t>abstinete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</a:rPr>
              <a:t>viro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</a:rPr>
              <a:t>coronae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87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3C654-FB48-4BE0-82A3-F765B00D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Bitte einmal vergleichen…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C11CA2F-D05C-425D-BC4C-3F487F10F58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t="13320" r="6982" b="10767"/>
          <a:stretch/>
        </p:blipFill>
        <p:spPr bwMode="auto">
          <a:xfrm rot="5400000">
            <a:off x="3195232" y="-31246"/>
            <a:ext cx="5013849" cy="8034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92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8AE1AC0-328B-4CD0-BB68-46706845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820" y="2204705"/>
            <a:ext cx="2326066" cy="3433288"/>
          </a:xfrm>
          <a:prstGeom prst="rect">
            <a:avLst/>
          </a:prstGeom>
        </p:spPr>
      </p:pic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9D26363A-10B3-4564-85FC-7DC130F43C82}"/>
              </a:ext>
            </a:extLst>
          </p:cNvPr>
          <p:cNvSpPr/>
          <p:nvPr/>
        </p:nvSpPr>
        <p:spPr>
          <a:xfrm>
            <a:off x="9971148" y="2731168"/>
            <a:ext cx="2012305" cy="2358190"/>
          </a:xfrm>
          <a:custGeom>
            <a:avLst/>
            <a:gdLst>
              <a:gd name="connsiteX0" fmla="*/ 3031 w 2012305"/>
              <a:gd name="connsiteY0" fmla="*/ 12032 h 2358190"/>
              <a:gd name="connsiteX1" fmla="*/ 27094 w 2012305"/>
              <a:gd name="connsiteY1" fmla="*/ 2358190 h 2358190"/>
              <a:gd name="connsiteX2" fmla="*/ 75220 w 2012305"/>
              <a:gd name="connsiteY2" fmla="*/ 2298032 h 2358190"/>
              <a:gd name="connsiteX3" fmla="*/ 159441 w 2012305"/>
              <a:gd name="connsiteY3" fmla="*/ 2225843 h 2358190"/>
              <a:gd name="connsiteX4" fmla="*/ 195536 w 2012305"/>
              <a:gd name="connsiteY4" fmla="*/ 2213811 h 2358190"/>
              <a:gd name="connsiteX5" fmla="*/ 255694 w 2012305"/>
              <a:gd name="connsiteY5" fmla="*/ 2165685 h 2358190"/>
              <a:gd name="connsiteX6" fmla="*/ 351947 w 2012305"/>
              <a:gd name="connsiteY6" fmla="*/ 2117558 h 2358190"/>
              <a:gd name="connsiteX7" fmla="*/ 388041 w 2012305"/>
              <a:gd name="connsiteY7" fmla="*/ 2105527 h 2358190"/>
              <a:gd name="connsiteX8" fmla="*/ 424136 w 2012305"/>
              <a:gd name="connsiteY8" fmla="*/ 2093495 h 2358190"/>
              <a:gd name="connsiteX9" fmla="*/ 664768 w 2012305"/>
              <a:gd name="connsiteY9" fmla="*/ 2069432 h 2358190"/>
              <a:gd name="connsiteX10" fmla="*/ 724926 w 2012305"/>
              <a:gd name="connsiteY10" fmla="*/ 2057400 h 2358190"/>
              <a:gd name="connsiteX11" fmla="*/ 761020 w 2012305"/>
              <a:gd name="connsiteY11" fmla="*/ 2045369 h 2358190"/>
              <a:gd name="connsiteX12" fmla="*/ 821178 w 2012305"/>
              <a:gd name="connsiteY12" fmla="*/ 2033337 h 2358190"/>
              <a:gd name="connsiteX13" fmla="*/ 1350568 w 2012305"/>
              <a:gd name="connsiteY13" fmla="*/ 2045369 h 2358190"/>
              <a:gd name="connsiteX14" fmla="*/ 1386663 w 2012305"/>
              <a:gd name="connsiteY14" fmla="*/ 2057400 h 2358190"/>
              <a:gd name="connsiteX15" fmla="*/ 1482915 w 2012305"/>
              <a:gd name="connsiteY15" fmla="*/ 2081464 h 2358190"/>
              <a:gd name="connsiteX16" fmla="*/ 1603231 w 2012305"/>
              <a:gd name="connsiteY16" fmla="*/ 2117558 h 2358190"/>
              <a:gd name="connsiteX17" fmla="*/ 1639326 w 2012305"/>
              <a:gd name="connsiteY17" fmla="*/ 2129590 h 2358190"/>
              <a:gd name="connsiteX18" fmla="*/ 1675420 w 2012305"/>
              <a:gd name="connsiteY18" fmla="*/ 2153653 h 2358190"/>
              <a:gd name="connsiteX19" fmla="*/ 1747610 w 2012305"/>
              <a:gd name="connsiteY19" fmla="*/ 2177716 h 2358190"/>
              <a:gd name="connsiteX20" fmla="*/ 1879957 w 2012305"/>
              <a:gd name="connsiteY20" fmla="*/ 2249906 h 2358190"/>
              <a:gd name="connsiteX21" fmla="*/ 1916052 w 2012305"/>
              <a:gd name="connsiteY21" fmla="*/ 2261937 h 2358190"/>
              <a:gd name="connsiteX22" fmla="*/ 1988241 w 2012305"/>
              <a:gd name="connsiteY22" fmla="*/ 2310064 h 2358190"/>
              <a:gd name="connsiteX23" fmla="*/ 2012305 w 2012305"/>
              <a:gd name="connsiteY23" fmla="*/ 2346158 h 2358190"/>
              <a:gd name="connsiteX24" fmla="*/ 1952147 w 2012305"/>
              <a:gd name="connsiteY24" fmla="*/ 0 h 2358190"/>
              <a:gd name="connsiteX25" fmla="*/ 1952147 w 2012305"/>
              <a:gd name="connsiteY25" fmla="*/ 0 h 2358190"/>
              <a:gd name="connsiteX26" fmla="*/ 1879957 w 2012305"/>
              <a:gd name="connsiteY26" fmla="*/ 132348 h 2358190"/>
              <a:gd name="connsiteX27" fmla="*/ 1855894 w 2012305"/>
              <a:gd name="connsiteY27" fmla="*/ 168443 h 2358190"/>
              <a:gd name="connsiteX28" fmla="*/ 1807768 w 2012305"/>
              <a:gd name="connsiteY28" fmla="*/ 192506 h 2358190"/>
              <a:gd name="connsiteX29" fmla="*/ 1687452 w 2012305"/>
              <a:gd name="connsiteY29" fmla="*/ 216569 h 2358190"/>
              <a:gd name="connsiteX30" fmla="*/ 1615263 w 2012305"/>
              <a:gd name="connsiteY30" fmla="*/ 240632 h 2358190"/>
              <a:gd name="connsiteX31" fmla="*/ 1579168 w 2012305"/>
              <a:gd name="connsiteY31" fmla="*/ 252664 h 2358190"/>
              <a:gd name="connsiteX32" fmla="*/ 1531041 w 2012305"/>
              <a:gd name="connsiteY32" fmla="*/ 264695 h 2358190"/>
              <a:gd name="connsiteX33" fmla="*/ 1494947 w 2012305"/>
              <a:gd name="connsiteY33" fmla="*/ 276727 h 2358190"/>
              <a:gd name="connsiteX34" fmla="*/ 1434789 w 2012305"/>
              <a:gd name="connsiteY34" fmla="*/ 288758 h 2358190"/>
              <a:gd name="connsiteX35" fmla="*/ 1254315 w 2012305"/>
              <a:gd name="connsiteY35" fmla="*/ 312821 h 2358190"/>
              <a:gd name="connsiteX36" fmla="*/ 1085873 w 2012305"/>
              <a:gd name="connsiteY36" fmla="*/ 324853 h 2358190"/>
              <a:gd name="connsiteX37" fmla="*/ 965557 w 2012305"/>
              <a:gd name="connsiteY37" fmla="*/ 336885 h 2358190"/>
              <a:gd name="connsiteX38" fmla="*/ 556484 w 2012305"/>
              <a:gd name="connsiteY38" fmla="*/ 324853 h 2358190"/>
              <a:gd name="connsiteX39" fmla="*/ 484294 w 2012305"/>
              <a:gd name="connsiteY39" fmla="*/ 300790 h 2358190"/>
              <a:gd name="connsiteX40" fmla="*/ 448199 w 2012305"/>
              <a:gd name="connsiteY40" fmla="*/ 276727 h 2358190"/>
              <a:gd name="connsiteX41" fmla="*/ 376010 w 2012305"/>
              <a:gd name="connsiteY41" fmla="*/ 252664 h 2358190"/>
              <a:gd name="connsiteX42" fmla="*/ 267726 w 2012305"/>
              <a:gd name="connsiteY42" fmla="*/ 192506 h 2358190"/>
              <a:gd name="connsiteX43" fmla="*/ 147410 w 2012305"/>
              <a:gd name="connsiteY43" fmla="*/ 120316 h 2358190"/>
              <a:gd name="connsiteX44" fmla="*/ 111315 w 2012305"/>
              <a:gd name="connsiteY44" fmla="*/ 108285 h 2358190"/>
              <a:gd name="connsiteX45" fmla="*/ 75220 w 2012305"/>
              <a:gd name="connsiteY45" fmla="*/ 84221 h 2358190"/>
              <a:gd name="connsiteX46" fmla="*/ 39126 w 2012305"/>
              <a:gd name="connsiteY46" fmla="*/ 72190 h 2358190"/>
              <a:gd name="connsiteX47" fmla="*/ 27094 w 2012305"/>
              <a:gd name="connsiteY47" fmla="*/ 36095 h 2358190"/>
              <a:gd name="connsiteX48" fmla="*/ 3031 w 2012305"/>
              <a:gd name="connsiteY48" fmla="*/ 12032 h 23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012305" h="2358190">
                <a:moveTo>
                  <a:pt x="3031" y="12032"/>
                </a:moveTo>
                <a:lnTo>
                  <a:pt x="27094" y="2358190"/>
                </a:lnTo>
                <a:lnTo>
                  <a:pt x="75220" y="2298032"/>
                </a:lnTo>
                <a:cubicBezTo>
                  <a:pt x="103294" y="2273969"/>
                  <a:pt x="129150" y="2247047"/>
                  <a:pt x="159441" y="2225843"/>
                </a:cubicBezTo>
                <a:cubicBezTo>
                  <a:pt x="169831" y="2218570"/>
                  <a:pt x="185633" y="2221734"/>
                  <a:pt x="195536" y="2213811"/>
                </a:cubicBezTo>
                <a:cubicBezTo>
                  <a:pt x="273279" y="2151616"/>
                  <a:pt x="164971" y="2195924"/>
                  <a:pt x="255694" y="2165685"/>
                </a:cubicBezTo>
                <a:cubicBezTo>
                  <a:pt x="297692" y="2123685"/>
                  <a:pt x="268996" y="2145208"/>
                  <a:pt x="351947" y="2117558"/>
                </a:cubicBezTo>
                <a:lnTo>
                  <a:pt x="388041" y="2105527"/>
                </a:lnTo>
                <a:cubicBezTo>
                  <a:pt x="400073" y="2101516"/>
                  <a:pt x="411531" y="2094895"/>
                  <a:pt x="424136" y="2093495"/>
                </a:cubicBezTo>
                <a:cubicBezTo>
                  <a:pt x="576447" y="2076572"/>
                  <a:pt x="496252" y="2084752"/>
                  <a:pt x="664768" y="2069432"/>
                </a:cubicBezTo>
                <a:cubicBezTo>
                  <a:pt x="684821" y="2065421"/>
                  <a:pt x="705087" y="2062360"/>
                  <a:pt x="724926" y="2057400"/>
                </a:cubicBezTo>
                <a:cubicBezTo>
                  <a:pt x="737229" y="2054324"/>
                  <a:pt x="748717" y="2048445"/>
                  <a:pt x="761020" y="2045369"/>
                </a:cubicBezTo>
                <a:cubicBezTo>
                  <a:pt x="780859" y="2040409"/>
                  <a:pt x="801125" y="2037348"/>
                  <a:pt x="821178" y="2033337"/>
                </a:cubicBezTo>
                <a:lnTo>
                  <a:pt x="1350568" y="2045369"/>
                </a:lnTo>
                <a:cubicBezTo>
                  <a:pt x="1363239" y="2045908"/>
                  <a:pt x="1374427" y="2054063"/>
                  <a:pt x="1386663" y="2057400"/>
                </a:cubicBezTo>
                <a:cubicBezTo>
                  <a:pt x="1418569" y="2066102"/>
                  <a:pt x="1450831" y="2073443"/>
                  <a:pt x="1482915" y="2081464"/>
                </a:cubicBezTo>
                <a:cubicBezTo>
                  <a:pt x="1555658" y="2099650"/>
                  <a:pt x="1515340" y="2088261"/>
                  <a:pt x="1603231" y="2117558"/>
                </a:cubicBezTo>
                <a:cubicBezTo>
                  <a:pt x="1615263" y="2121569"/>
                  <a:pt x="1628774" y="2122555"/>
                  <a:pt x="1639326" y="2129590"/>
                </a:cubicBezTo>
                <a:cubicBezTo>
                  <a:pt x="1651357" y="2137611"/>
                  <a:pt x="1662206" y="2147780"/>
                  <a:pt x="1675420" y="2153653"/>
                </a:cubicBezTo>
                <a:cubicBezTo>
                  <a:pt x="1698599" y="2163955"/>
                  <a:pt x="1747610" y="2177716"/>
                  <a:pt x="1747610" y="2177716"/>
                </a:cubicBezTo>
                <a:cubicBezTo>
                  <a:pt x="1791541" y="2207003"/>
                  <a:pt x="1825372" y="2231712"/>
                  <a:pt x="1879957" y="2249906"/>
                </a:cubicBezTo>
                <a:lnTo>
                  <a:pt x="1916052" y="2261937"/>
                </a:lnTo>
                <a:cubicBezTo>
                  <a:pt x="1940115" y="2277979"/>
                  <a:pt x="1966476" y="2291020"/>
                  <a:pt x="1988241" y="2310064"/>
                </a:cubicBezTo>
                <a:cubicBezTo>
                  <a:pt x="1999123" y="2319586"/>
                  <a:pt x="2012305" y="2346158"/>
                  <a:pt x="2012305" y="2346158"/>
                </a:cubicBezTo>
                <a:lnTo>
                  <a:pt x="1952147" y="0"/>
                </a:lnTo>
                <a:lnTo>
                  <a:pt x="1952147" y="0"/>
                </a:lnTo>
                <a:cubicBezTo>
                  <a:pt x="1893511" y="156363"/>
                  <a:pt x="1948508" y="50086"/>
                  <a:pt x="1879957" y="132348"/>
                </a:cubicBezTo>
                <a:cubicBezTo>
                  <a:pt x="1870700" y="143457"/>
                  <a:pt x="1867003" y="159186"/>
                  <a:pt x="1855894" y="168443"/>
                </a:cubicBezTo>
                <a:cubicBezTo>
                  <a:pt x="1842116" y="179925"/>
                  <a:pt x="1824562" y="186209"/>
                  <a:pt x="1807768" y="192506"/>
                </a:cubicBezTo>
                <a:cubicBezTo>
                  <a:pt x="1767784" y="207500"/>
                  <a:pt x="1729025" y="206176"/>
                  <a:pt x="1687452" y="216569"/>
                </a:cubicBezTo>
                <a:cubicBezTo>
                  <a:pt x="1662845" y="222721"/>
                  <a:pt x="1639326" y="232611"/>
                  <a:pt x="1615263" y="240632"/>
                </a:cubicBezTo>
                <a:cubicBezTo>
                  <a:pt x="1603231" y="244643"/>
                  <a:pt x="1591472" y="249588"/>
                  <a:pt x="1579168" y="252664"/>
                </a:cubicBezTo>
                <a:cubicBezTo>
                  <a:pt x="1563126" y="256674"/>
                  <a:pt x="1546941" y="260152"/>
                  <a:pt x="1531041" y="264695"/>
                </a:cubicBezTo>
                <a:cubicBezTo>
                  <a:pt x="1518847" y="268179"/>
                  <a:pt x="1507251" y="273651"/>
                  <a:pt x="1494947" y="276727"/>
                </a:cubicBezTo>
                <a:cubicBezTo>
                  <a:pt x="1475108" y="281687"/>
                  <a:pt x="1454961" y="285396"/>
                  <a:pt x="1434789" y="288758"/>
                </a:cubicBezTo>
                <a:cubicBezTo>
                  <a:pt x="1404166" y="293862"/>
                  <a:pt x="1281101" y="310386"/>
                  <a:pt x="1254315" y="312821"/>
                </a:cubicBezTo>
                <a:cubicBezTo>
                  <a:pt x="1198256" y="317917"/>
                  <a:pt x="1141969" y="320178"/>
                  <a:pt x="1085873" y="324853"/>
                </a:cubicBezTo>
                <a:cubicBezTo>
                  <a:pt x="1045707" y="328200"/>
                  <a:pt x="1005662" y="332874"/>
                  <a:pt x="965557" y="336885"/>
                </a:cubicBezTo>
                <a:cubicBezTo>
                  <a:pt x="829199" y="332874"/>
                  <a:pt x="692519" y="335056"/>
                  <a:pt x="556484" y="324853"/>
                </a:cubicBezTo>
                <a:cubicBezTo>
                  <a:pt x="531190" y="322956"/>
                  <a:pt x="484294" y="300790"/>
                  <a:pt x="484294" y="300790"/>
                </a:cubicBezTo>
                <a:cubicBezTo>
                  <a:pt x="472262" y="292769"/>
                  <a:pt x="461413" y="282600"/>
                  <a:pt x="448199" y="276727"/>
                </a:cubicBezTo>
                <a:cubicBezTo>
                  <a:pt x="425020" y="266425"/>
                  <a:pt x="376010" y="252664"/>
                  <a:pt x="376010" y="252664"/>
                </a:cubicBezTo>
                <a:cubicBezTo>
                  <a:pt x="293268" y="197502"/>
                  <a:pt x="331257" y="213682"/>
                  <a:pt x="267726" y="192506"/>
                </a:cubicBezTo>
                <a:cubicBezTo>
                  <a:pt x="216409" y="158294"/>
                  <a:pt x="199204" y="142513"/>
                  <a:pt x="147410" y="120316"/>
                </a:cubicBezTo>
                <a:cubicBezTo>
                  <a:pt x="135753" y="115320"/>
                  <a:pt x="123347" y="112295"/>
                  <a:pt x="111315" y="108285"/>
                </a:cubicBezTo>
                <a:cubicBezTo>
                  <a:pt x="99283" y="100264"/>
                  <a:pt x="88154" y="90688"/>
                  <a:pt x="75220" y="84221"/>
                </a:cubicBezTo>
                <a:cubicBezTo>
                  <a:pt x="63877" y="78549"/>
                  <a:pt x="48094" y="81158"/>
                  <a:pt x="39126" y="72190"/>
                </a:cubicBezTo>
                <a:cubicBezTo>
                  <a:pt x="30158" y="63222"/>
                  <a:pt x="35017" y="45998"/>
                  <a:pt x="27094" y="36095"/>
                </a:cubicBezTo>
                <a:cubicBezTo>
                  <a:pt x="18061" y="24804"/>
                  <a:pt x="-9001" y="12032"/>
                  <a:pt x="3031" y="12032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BDAA5-FD6B-4B89-B30A-8E62B3E2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Nun gehen wir die Lösungen zu den Hausaufgaben durch: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576924C-CD34-4D5F-94BB-9EE9B3309B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5040" y="1815350"/>
                <a:ext cx="9466780" cy="484230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Nr. 14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Oberfläche eines Zylinders mit Radius r und Höhe h: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=2∙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                      +                2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de-DE" dirty="0">
                    <a:solidFill>
                      <a:srgbClr val="5B9BD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Boden und Deckel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:r>
                  <a:rPr lang="de-DE" dirty="0">
                    <a:solidFill>
                      <a:srgbClr val="ED7D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Mantelfläche</a:t>
                </a:r>
              </a:p>
              <a:p>
                <a:pPr marL="0" indent="0">
                  <a:buNone/>
                </a:pPr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Fläche des Rechtecks mit den Seitenlänge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				   ausmultipliziert</a:t>
                </a:r>
              </a:p>
              <a:p>
                <a:pPr marL="0" indent="0">
                  <a:buNone/>
                </a:pPr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Also ist das wohl ziemlich gleich. 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  <a:sym typeface="Segoe UI Emoji" panose="020B0502040204020203" pitchFamily="34" charset="0"/>
                  </a:rPr>
                  <a:t>😊</a:t>
                </a:r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576924C-CD34-4D5F-94BB-9EE9B3309B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040" y="1815350"/>
                <a:ext cx="9466780" cy="4842303"/>
              </a:xfrm>
              <a:blipFill>
                <a:blip r:embed="rId3"/>
                <a:stretch>
                  <a:fillRect l="-1030" t="-30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>
            <a:extLst>
              <a:ext uri="{FF2B5EF4-FFF2-40B4-BE49-F238E27FC236}">
                <a16:creationId xmlns:a16="http://schemas.microsoft.com/office/drawing/2014/main" id="{EE7CEA6D-E5F7-40F5-9EB5-DB4EBD014683}"/>
              </a:ext>
            </a:extLst>
          </p:cNvPr>
          <p:cNvSpPr/>
          <p:nvPr/>
        </p:nvSpPr>
        <p:spPr>
          <a:xfrm>
            <a:off x="9995698" y="4770521"/>
            <a:ext cx="1926011" cy="679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BA3A7655-8C7D-4304-92F7-2B72F9EE2E9F}"/>
                  </a:ext>
                </a:extLst>
              </p:cNvPr>
              <p:cNvSpPr/>
              <p:nvPr/>
            </p:nvSpPr>
            <p:spPr>
              <a:xfrm rot="21230339">
                <a:off x="10198310" y="4972373"/>
                <a:ext cx="14657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de-DE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BA3A7655-8C7D-4304-92F7-2B72F9EE2E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30339">
                <a:off x="10198310" y="4972373"/>
                <a:ext cx="14657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lipse 10">
            <a:extLst>
              <a:ext uri="{FF2B5EF4-FFF2-40B4-BE49-F238E27FC236}">
                <a16:creationId xmlns:a16="http://schemas.microsoft.com/office/drawing/2014/main" id="{1736C5A0-624C-4799-9CD3-E4383A69A231}"/>
              </a:ext>
            </a:extLst>
          </p:cNvPr>
          <p:cNvSpPr/>
          <p:nvPr/>
        </p:nvSpPr>
        <p:spPr>
          <a:xfrm>
            <a:off x="9995699" y="2372228"/>
            <a:ext cx="1926011" cy="679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1199BB13-346F-4936-B016-1DE50C077B63}"/>
                  </a:ext>
                </a:extLst>
              </p:cNvPr>
              <p:cNvSpPr/>
              <p:nvPr/>
            </p:nvSpPr>
            <p:spPr>
              <a:xfrm rot="21230339">
                <a:off x="10198311" y="2574080"/>
                <a:ext cx="14657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de-DE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1199BB13-346F-4936-B016-1DE50C077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30339">
                <a:off x="10198311" y="2574080"/>
                <a:ext cx="146575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A906315F-1C87-480B-B898-430AA6EA95BA}"/>
                  </a:ext>
                </a:extLst>
              </p:cNvPr>
              <p:cNvSpPr/>
              <p:nvPr/>
            </p:nvSpPr>
            <p:spPr>
              <a:xfrm>
                <a:off x="10285057" y="3489251"/>
                <a:ext cx="1347292" cy="523220"/>
              </a:xfrm>
              <a:prstGeom prst="rect">
                <a:avLst/>
              </a:prstGeom>
              <a:ln w="3810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solidFill>
                            <a:srgbClr val="626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de-DE" sz="2800" i="1" smtClean="0">
                          <a:solidFill>
                            <a:srgbClr val="626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de-DE" sz="2800" b="0" i="1" smtClean="0">
                          <a:solidFill>
                            <a:srgbClr val="626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de-DE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de-DE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A906315F-1C87-480B-B898-430AA6EA9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057" y="3489251"/>
                <a:ext cx="134729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1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uiExpand="1" build="p"/>
      <p:bldP spid="9" grpId="0" animBg="1"/>
      <p:bldP spid="10" grpId="0"/>
      <p:bldP spid="11" grpId="0" animBg="1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DB79D7D-18EF-4BA4-8008-A282A430B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4" y="1690688"/>
            <a:ext cx="2770836" cy="43513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D2723FFC-49F2-491C-833C-55C05ACA81DC}"/>
                  </a:ext>
                </a:extLst>
              </p:cNvPr>
              <p:cNvSpPr/>
              <p:nvPr/>
            </p:nvSpPr>
            <p:spPr>
              <a:xfrm>
                <a:off x="4636168" y="1004682"/>
                <a:ext cx="6096000" cy="54026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Nr. 15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Erinnert Euch bitte an die Berechnung eines Ringes: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𝑅𝑖𝑛𝑔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ea typeface="Calibri" panose="020F0502020204030204" pitchFamily="34" charset="0"/>
                  </a:rPr>
                  <a:t> Der orangene Bereich ist der Ring…</a:t>
                </a:r>
              </a:p>
              <a:p>
                <a:pPr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Das Volumen ist dann die Fläche des Rings, die wiederum mit der Höhe h des Zylinders multipliziert wird. Also ist das Volumen: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Die Oberfläche berechnet sich aus: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Zweimal die Fläche des Ringes (oben und unten): 			    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Mantelfläche außen: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Mantelfläche innen:  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Zusammen also: 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2∙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+2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+2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=2∙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+2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Im Endeffekt ist jedes Rohr ein Hohlzylinder. 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D2723FFC-49F2-491C-833C-55C05ACA8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168" y="1004682"/>
                <a:ext cx="6096000" cy="5402633"/>
              </a:xfrm>
              <a:prstGeom prst="rect">
                <a:avLst/>
              </a:prstGeom>
              <a:blipFill>
                <a:blip r:embed="rId3"/>
                <a:stretch>
                  <a:fillRect l="-900" t="-677" r="-800" b="-9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>
            <a:extLst>
              <a:ext uri="{FF2B5EF4-FFF2-40B4-BE49-F238E27FC236}">
                <a16:creationId xmlns:a16="http://schemas.microsoft.com/office/drawing/2014/main" id="{8EB6B88F-08CE-4135-807A-0911B4689C7E}"/>
              </a:ext>
            </a:extLst>
          </p:cNvPr>
          <p:cNvSpPr/>
          <p:nvPr/>
        </p:nvSpPr>
        <p:spPr>
          <a:xfrm>
            <a:off x="680004" y="1692861"/>
            <a:ext cx="2496333" cy="12329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1C408A7-093A-4085-A9E2-A64525BC6EC6}"/>
              </a:ext>
            </a:extLst>
          </p:cNvPr>
          <p:cNvSpPr/>
          <p:nvPr/>
        </p:nvSpPr>
        <p:spPr>
          <a:xfrm>
            <a:off x="1287379" y="1954422"/>
            <a:ext cx="1311442" cy="709864"/>
          </a:xfrm>
          <a:prstGeom prst="ellipse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CCCD243-C252-419F-B3E7-DFDA4241481F}"/>
              </a:ext>
            </a:extLst>
          </p:cNvPr>
          <p:cNvSpPr/>
          <p:nvPr/>
        </p:nvSpPr>
        <p:spPr>
          <a:xfrm>
            <a:off x="680004" y="1692861"/>
            <a:ext cx="2496333" cy="12329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847DB71-8737-4110-9102-59712D3B45AA}"/>
              </a:ext>
            </a:extLst>
          </p:cNvPr>
          <p:cNvSpPr/>
          <p:nvPr/>
        </p:nvSpPr>
        <p:spPr>
          <a:xfrm>
            <a:off x="1287379" y="1954422"/>
            <a:ext cx="1311442" cy="709864"/>
          </a:xfrm>
          <a:prstGeom prst="ellipse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368280C-B894-455D-8705-FA81D1EFC5B3}"/>
              </a:ext>
            </a:extLst>
          </p:cNvPr>
          <p:cNvSpPr/>
          <p:nvPr/>
        </p:nvSpPr>
        <p:spPr>
          <a:xfrm>
            <a:off x="680004" y="4809040"/>
            <a:ext cx="2496333" cy="12329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61D0C89-7ECB-4B3E-9CE2-C133FA13BFBF}"/>
              </a:ext>
            </a:extLst>
          </p:cNvPr>
          <p:cNvSpPr/>
          <p:nvPr/>
        </p:nvSpPr>
        <p:spPr>
          <a:xfrm>
            <a:off x="1287379" y="5070601"/>
            <a:ext cx="1311442" cy="709864"/>
          </a:xfrm>
          <a:prstGeom prst="ellipse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F2EED2A-899B-4802-84C4-CB58F7BA84FF}"/>
              </a:ext>
            </a:extLst>
          </p:cNvPr>
          <p:cNvCxnSpPr>
            <a:stCxn id="11" idx="6"/>
          </p:cNvCxnSpPr>
          <p:nvPr/>
        </p:nvCxnSpPr>
        <p:spPr>
          <a:xfrm flipH="1">
            <a:off x="3176336" y="2309354"/>
            <a:ext cx="1" cy="3116179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8F2B7A0D-7352-47F3-8C40-8F8103A7C129}"/>
              </a:ext>
            </a:extLst>
          </p:cNvPr>
          <p:cNvSpPr/>
          <p:nvPr/>
        </p:nvSpPr>
        <p:spPr>
          <a:xfrm>
            <a:off x="636227" y="2296090"/>
            <a:ext cx="2540109" cy="3745936"/>
          </a:xfrm>
          <a:custGeom>
            <a:avLst/>
            <a:gdLst>
              <a:gd name="connsiteX0" fmla="*/ 12032 w 2540109"/>
              <a:gd name="connsiteY0" fmla="*/ 72190 h 3745936"/>
              <a:gd name="connsiteX1" fmla="*/ 12032 w 2540109"/>
              <a:gd name="connsiteY1" fmla="*/ 72190 h 3745936"/>
              <a:gd name="connsiteX2" fmla="*/ 84221 w 2540109"/>
              <a:gd name="connsiteY2" fmla="*/ 168442 h 3745936"/>
              <a:gd name="connsiteX3" fmla="*/ 108285 w 2540109"/>
              <a:gd name="connsiteY3" fmla="*/ 192505 h 3745936"/>
              <a:gd name="connsiteX4" fmla="*/ 204537 w 2540109"/>
              <a:gd name="connsiteY4" fmla="*/ 300790 h 3745936"/>
              <a:gd name="connsiteX5" fmla="*/ 276727 w 2540109"/>
              <a:gd name="connsiteY5" fmla="*/ 348916 h 3745936"/>
              <a:gd name="connsiteX6" fmla="*/ 312821 w 2540109"/>
              <a:gd name="connsiteY6" fmla="*/ 372979 h 3745936"/>
              <a:gd name="connsiteX7" fmla="*/ 336885 w 2540109"/>
              <a:gd name="connsiteY7" fmla="*/ 397042 h 3745936"/>
              <a:gd name="connsiteX8" fmla="*/ 372979 w 2540109"/>
              <a:gd name="connsiteY8" fmla="*/ 409074 h 3745936"/>
              <a:gd name="connsiteX9" fmla="*/ 409074 w 2540109"/>
              <a:gd name="connsiteY9" fmla="*/ 433137 h 3745936"/>
              <a:gd name="connsiteX10" fmla="*/ 529390 w 2540109"/>
              <a:gd name="connsiteY10" fmla="*/ 469232 h 3745936"/>
              <a:gd name="connsiteX11" fmla="*/ 601579 w 2540109"/>
              <a:gd name="connsiteY11" fmla="*/ 493295 h 3745936"/>
              <a:gd name="connsiteX12" fmla="*/ 637674 w 2540109"/>
              <a:gd name="connsiteY12" fmla="*/ 505326 h 3745936"/>
              <a:gd name="connsiteX13" fmla="*/ 673769 w 2540109"/>
              <a:gd name="connsiteY13" fmla="*/ 517358 h 3745936"/>
              <a:gd name="connsiteX14" fmla="*/ 721895 w 2540109"/>
              <a:gd name="connsiteY14" fmla="*/ 529390 h 3745936"/>
              <a:gd name="connsiteX15" fmla="*/ 794085 w 2540109"/>
              <a:gd name="connsiteY15" fmla="*/ 553453 h 3745936"/>
              <a:gd name="connsiteX16" fmla="*/ 902369 w 2540109"/>
              <a:gd name="connsiteY16" fmla="*/ 577516 h 3745936"/>
              <a:gd name="connsiteX17" fmla="*/ 1046748 w 2540109"/>
              <a:gd name="connsiteY17" fmla="*/ 601579 h 3745936"/>
              <a:gd name="connsiteX18" fmla="*/ 1684421 w 2540109"/>
              <a:gd name="connsiteY18" fmla="*/ 589548 h 3745936"/>
              <a:gd name="connsiteX19" fmla="*/ 1756611 w 2540109"/>
              <a:gd name="connsiteY19" fmla="*/ 565484 h 3745936"/>
              <a:gd name="connsiteX20" fmla="*/ 1864895 w 2540109"/>
              <a:gd name="connsiteY20" fmla="*/ 529390 h 3745936"/>
              <a:gd name="connsiteX21" fmla="*/ 1973179 w 2540109"/>
              <a:gd name="connsiteY21" fmla="*/ 493295 h 3745936"/>
              <a:gd name="connsiteX22" fmla="*/ 2009274 w 2540109"/>
              <a:gd name="connsiteY22" fmla="*/ 481263 h 3745936"/>
              <a:gd name="connsiteX23" fmla="*/ 2129590 w 2540109"/>
              <a:gd name="connsiteY23" fmla="*/ 445169 h 3745936"/>
              <a:gd name="connsiteX24" fmla="*/ 2201779 w 2540109"/>
              <a:gd name="connsiteY24" fmla="*/ 421105 h 3745936"/>
              <a:gd name="connsiteX25" fmla="*/ 2310064 w 2540109"/>
              <a:gd name="connsiteY25" fmla="*/ 360948 h 3745936"/>
              <a:gd name="connsiteX26" fmla="*/ 2334127 w 2540109"/>
              <a:gd name="connsiteY26" fmla="*/ 336884 h 3745936"/>
              <a:gd name="connsiteX27" fmla="*/ 2406316 w 2540109"/>
              <a:gd name="connsiteY27" fmla="*/ 312821 h 3745936"/>
              <a:gd name="connsiteX28" fmla="*/ 2430379 w 2540109"/>
              <a:gd name="connsiteY28" fmla="*/ 276726 h 3745936"/>
              <a:gd name="connsiteX29" fmla="*/ 2466474 w 2540109"/>
              <a:gd name="connsiteY29" fmla="*/ 264695 h 3745936"/>
              <a:gd name="connsiteX30" fmla="*/ 2526632 w 2540109"/>
              <a:gd name="connsiteY30" fmla="*/ 192505 h 3745936"/>
              <a:gd name="connsiteX31" fmla="*/ 2538664 w 2540109"/>
              <a:gd name="connsiteY31" fmla="*/ 156411 h 3745936"/>
              <a:gd name="connsiteX32" fmla="*/ 2538664 w 2540109"/>
              <a:gd name="connsiteY32" fmla="*/ 0 h 3745936"/>
              <a:gd name="connsiteX33" fmla="*/ 2514600 w 2540109"/>
              <a:gd name="connsiteY33" fmla="*/ 3128211 h 3745936"/>
              <a:gd name="connsiteX34" fmla="*/ 2514600 w 2540109"/>
              <a:gd name="connsiteY34" fmla="*/ 3128211 h 3745936"/>
              <a:gd name="connsiteX35" fmla="*/ 2478506 w 2540109"/>
              <a:gd name="connsiteY35" fmla="*/ 3236495 h 3745936"/>
              <a:gd name="connsiteX36" fmla="*/ 2394285 w 2540109"/>
              <a:gd name="connsiteY36" fmla="*/ 3332748 h 3745936"/>
              <a:gd name="connsiteX37" fmla="*/ 2370221 w 2540109"/>
              <a:gd name="connsiteY37" fmla="*/ 3356811 h 3745936"/>
              <a:gd name="connsiteX38" fmla="*/ 2334127 w 2540109"/>
              <a:gd name="connsiteY38" fmla="*/ 3392905 h 3745936"/>
              <a:gd name="connsiteX39" fmla="*/ 2261937 w 2540109"/>
              <a:gd name="connsiteY39" fmla="*/ 3441032 h 3745936"/>
              <a:gd name="connsiteX40" fmla="*/ 2225843 w 2540109"/>
              <a:gd name="connsiteY40" fmla="*/ 3477126 h 3745936"/>
              <a:gd name="connsiteX41" fmla="*/ 2153653 w 2540109"/>
              <a:gd name="connsiteY41" fmla="*/ 3501190 h 3745936"/>
              <a:gd name="connsiteX42" fmla="*/ 2081464 w 2540109"/>
              <a:gd name="connsiteY42" fmla="*/ 3549316 h 3745936"/>
              <a:gd name="connsiteX43" fmla="*/ 1937085 w 2540109"/>
              <a:gd name="connsiteY43" fmla="*/ 3597442 h 3745936"/>
              <a:gd name="connsiteX44" fmla="*/ 1900990 w 2540109"/>
              <a:gd name="connsiteY44" fmla="*/ 3609474 h 3745936"/>
              <a:gd name="connsiteX45" fmla="*/ 1864895 w 2540109"/>
              <a:gd name="connsiteY45" fmla="*/ 3621505 h 3745936"/>
              <a:gd name="connsiteX46" fmla="*/ 1792706 w 2540109"/>
              <a:gd name="connsiteY46" fmla="*/ 3669632 h 3745936"/>
              <a:gd name="connsiteX47" fmla="*/ 1708485 w 2540109"/>
              <a:gd name="connsiteY47" fmla="*/ 3693695 h 3745936"/>
              <a:gd name="connsiteX48" fmla="*/ 1528011 w 2540109"/>
              <a:gd name="connsiteY48" fmla="*/ 3705726 h 3745936"/>
              <a:gd name="connsiteX49" fmla="*/ 974558 w 2540109"/>
              <a:gd name="connsiteY49" fmla="*/ 3717758 h 3745936"/>
              <a:gd name="connsiteX50" fmla="*/ 902369 w 2540109"/>
              <a:gd name="connsiteY50" fmla="*/ 3705726 h 3745936"/>
              <a:gd name="connsiteX51" fmla="*/ 673769 w 2540109"/>
              <a:gd name="connsiteY51" fmla="*/ 3669632 h 3745936"/>
              <a:gd name="connsiteX52" fmla="*/ 553453 w 2540109"/>
              <a:gd name="connsiteY52" fmla="*/ 3633537 h 3745936"/>
              <a:gd name="connsiteX53" fmla="*/ 517358 w 2540109"/>
              <a:gd name="connsiteY53" fmla="*/ 3609474 h 3745936"/>
              <a:gd name="connsiteX54" fmla="*/ 445169 w 2540109"/>
              <a:gd name="connsiteY54" fmla="*/ 3585411 h 3745936"/>
              <a:gd name="connsiteX55" fmla="*/ 372979 w 2540109"/>
              <a:gd name="connsiteY55" fmla="*/ 3549316 h 3745936"/>
              <a:gd name="connsiteX56" fmla="*/ 336885 w 2540109"/>
              <a:gd name="connsiteY56" fmla="*/ 3525253 h 3745936"/>
              <a:gd name="connsiteX57" fmla="*/ 300790 w 2540109"/>
              <a:gd name="connsiteY57" fmla="*/ 3513221 h 3745936"/>
              <a:gd name="connsiteX58" fmla="*/ 228600 w 2540109"/>
              <a:gd name="connsiteY58" fmla="*/ 3465095 h 3745936"/>
              <a:gd name="connsiteX59" fmla="*/ 156411 w 2540109"/>
              <a:gd name="connsiteY59" fmla="*/ 3404937 h 3745936"/>
              <a:gd name="connsiteX60" fmla="*/ 108285 w 2540109"/>
              <a:gd name="connsiteY60" fmla="*/ 3332748 h 3745936"/>
              <a:gd name="connsiteX61" fmla="*/ 96253 w 2540109"/>
              <a:gd name="connsiteY61" fmla="*/ 3296653 h 3745936"/>
              <a:gd name="connsiteX62" fmla="*/ 60158 w 2540109"/>
              <a:gd name="connsiteY62" fmla="*/ 3272590 h 3745936"/>
              <a:gd name="connsiteX63" fmla="*/ 48127 w 2540109"/>
              <a:gd name="connsiteY63" fmla="*/ 3236495 h 3745936"/>
              <a:gd name="connsiteX64" fmla="*/ 24064 w 2540109"/>
              <a:gd name="connsiteY64" fmla="*/ 3200400 h 3745936"/>
              <a:gd name="connsiteX65" fmla="*/ 0 w 2540109"/>
              <a:gd name="connsiteY65" fmla="*/ 3128211 h 3745936"/>
              <a:gd name="connsiteX66" fmla="*/ 12032 w 2540109"/>
              <a:gd name="connsiteY66" fmla="*/ 3043990 h 3745936"/>
              <a:gd name="connsiteX67" fmla="*/ 12032 w 2540109"/>
              <a:gd name="connsiteY67" fmla="*/ 72190 h 37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540109" h="3745936">
                <a:moveTo>
                  <a:pt x="12032" y="72190"/>
                </a:moveTo>
                <a:lnTo>
                  <a:pt x="12032" y="72190"/>
                </a:lnTo>
                <a:cubicBezTo>
                  <a:pt x="36095" y="104274"/>
                  <a:pt x="59167" y="137125"/>
                  <a:pt x="84221" y="168442"/>
                </a:cubicBezTo>
                <a:cubicBezTo>
                  <a:pt x="91307" y="177300"/>
                  <a:pt x="101199" y="183647"/>
                  <a:pt x="108285" y="192505"/>
                </a:cubicBezTo>
                <a:cubicBezTo>
                  <a:pt x="149617" y="244170"/>
                  <a:pt x="125905" y="248370"/>
                  <a:pt x="204537" y="300790"/>
                </a:cubicBezTo>
                <a:lnTo>
                  <a:pt x="276727" y="348916"/>
                </a:lnTo>
                <a:cubicBezTo>
                  <a:pt x="288758" y="356937"/>
                  <a:pt x="302596" y="362755"/>
                  <a:pt x="312821" y="372979"/>
                </a:cubicBezTo>
                <a:cubicBezTo>
                  <a:pt x="320842" y="381000"/>
                  <a:pt x="327158" y="391206"/>
                  <a:pt x="336885" y="397042"/>
                </a:cubicBezTo>
                <a:cubicBezTo>
                  <a:pt x="347760" y="403567"/>
                  <a:pt x="361636" y="403402"/>
                  <a:pt x="372979" y="409074"/>
                </a:cubicBezTo>
                <a:cubicBezTo>
                  <a:pt x="385913" y="415541"/>
                  <a:pt x="395860" y="427264"/>
                  <a:pt x="409074" y="433137"/>
                </a:cubicBezTo>
                <a:cubicBezTo>
                  <a:pt x="467968" y="459312"/>
                  <a:pt x="475551" y="453080"/>
                  <a:pt x="529390" y="469232"/>
                </a:cubicBezTo>
                <a:cubicBezTo>
                  <a:pt x="553685" y="476521"/>
                  <a:pt x="577516" y="485274"/>
                  <a:pt x="601579" y="493295"/>
                </a:cubicBezTo>
                <a:lnTo>
                  <a:pt x="637674" y="505326"/>
                </a:lnTo>
                <a:cubicBezTo>
                  <a:pt x="649706" y="509337"/>
                  <a:pt x="661465" y="514282"/>
                  <a:pt x="673769" y="517358"/>
                </a:cubicBezTo>
                <a:cubicBezTo>
                  <a:pt x="689811" y="521369"/>
                  <a:pt x="706057" y="524638"/>
                  <a:pt x="721895" y="529390"/>
                </a:cubicBezTo>
                <a:cubicBezTo>
                  <a:pt x="746190" y="536679"/>
                  <a:pt x="769477" y="547301"/>
                  <a:pt x="794085" y="553453"/>
                </a:cubicBezTo>
                <a:cubicBezTo>
                  <a:pt x="842281" y="565502"/>
                  <a:pt x="850445" y="568353"/>
                  <a:pt x="902369" y="577516"/>
                </a:cubicBezTo>
                <a:lnTo>
                  <a:pt x="1046748" y="601579"/>
                </a:lnTo>
                <a:cubicBezTo>
                  <a:pt x="1259306" y="597569"/>
                  <a:pt x="1472100" y="600344"/>
                  <a:pt x="1684421" y="589548"/>
                </a:cubicBezTo>
                <a:cubicBezTo>
                  <a:pt x="1709753" y="588260"/>
                  <a:pt x="1732548" y="573505"/>
                  <a:pt x="1756611" y="565484"/>
                </a:cubicBezTo>
                <a:lnTo>
                  <a:pt x="1864895" y="529390"/>
                </a:lnTo>
                <a:lnTo>
                  <a:pt x="1973179" y="493295"/>
                </a:lnTo>
                <a:cubicBezTo>
                  <a:pt x="1985211" y="489284"/>
                  <a:pt x="1996970" y="484339"/>
                  <a:pt x="2009274" y="481263"/>
                </a:cubicBezTo>
                <a:cubicBezTo>
                  <a:pt x="2082004" y="463081"/>
                  <a:pt x="2041718" y="474460"/>
                  <a:pt x="2129590" y="445169"/>
                </a:cubicBezTo>
                <a:cubicBezTo>
                  <a:pt x="2129591" y="445169"/>
                  <a:pt x="2201778" y="421106"/>
                  <a:pt x="2201779" y="421105"/>
                </a:cubicBezTo>
                <a:cubicBezTo>
                  <a:pt x="2284521" y="365944"/>
                  <a:pt x="2246533" y="382124"/>
                  <a:pt x="2310064" y="360948"/>
                </a:cubicBezTo>
                <a:cubicBezTo>
                  <a:pt x="2318085" y="352927"/>
                  <a:pt x="2323981" y="341957"/>
                  <a:pt x="2334127" y="336884"/>
                </a:cubicBezTo>
                <a:cubicBezTo>
                  <a:pt x="2356814" y="325540"/>
                  <a:pt x="2406316" y="312821"/>
                  <a:pt x="2406316" y="312821"/>
                </a:cubicBezTo>
                <a:cubicBezTo>
                  <a:pt x="2414337" y="300789"/>
                  <a:pt x="2419087" y="285759"/>
                  <a:pt x="2430379" y="276726"/>
                </a:cubicBezTo>
                <a:cubicBezTo>
                  <a:pt x="2440282" y="268803"/>
                  <a:pt x="2455922" y="271730"/>
                  <a:pt x="2466474" y="264695"/>
                </a:cubicBezTo>
                <a:cubicBezTo>
                  <a:pt x="2486432" y="251390"/>
                  <a:pt x="2515534" y="214701"/>
                  <a:pt x="2526632" y="192505"/>
                </a:cubicBezTo>
                <a:cubicBezTo>
                  <a:pt x="2532304" y="181162"/>
                  <a:pt x="2537873" y="169069"/>
                  <a:pt x="2538664" y="156411"/>
                </a:cubicBezTo>
                <a:cubicBezTo>
                  <a:pt x="2541916" y="104376"/>
                  <a:pt x="2538664" y="52137"/>
                  <a:pt x="2538664" y="0"/>
                </a:cubicBezTo>
                <a:lnTo>
                  <a:pt x="2514600" y="3128211"/>
                </a:lnTo>
                <a:lnTo>
                  <a:pt x="2514600" y="3128211"/>
                </a:lnTo>
                <a:cubicBezTo>
                  <a:pt x="2502569" y="3164306"/>
                  <a:pt x="2493139" y="3201375"/>
                  <a:pt x="2478506" y="3236495"/>
                </a:cubicBezTo>
                <a:cubicBezTo>
                  <a:pt x="2464294" y="3270605"/>
                  <a:pt x="2414499" y="3312534"/>
                  <a:pt x="2394285" y="3332748"/>
                </a:cubicBezTo>
                <a:lnTo>
                  <a:pt x="2370221" y="3356811"/>
                </a:lnTo>
                <a:cubicBezTo>
                  <a:pt x="2358190" y="3368842"/>
                  <a:pt x="2348284" y="3383467"/>
                  <a:pt x="2334127" y="3392905"/>
                </a:cubicBezTo>
                <a:cubicBezTo>
                  <a:pt x="2310064" y="3408947"/>
                  <a:pt x="2282387" y="3420582"/>
                  <a:pt x="2261937" y="3441032"/>
                </a:cubicBezTo>
                <a:cubicBezTo>
                  <a:pt x="2249906" y="3453063"/>
                  <a:pt x="2240717" y="3468863"/>
                  <a:pt x="2225843" y="3477126"/>
                </a:cubicBezTo>
                <a:cubicBezTo>
                  <a:pt x="2203670" y="3489444"/>
                  <a:pt x="2174758" y="3487120"/>
                  <a:pt x="2153653" y="3501190"/>
                </a:cubicBezTo>
                <a:cubicBezTo>
                  <a:pt x="2129590" y="3517232"/>
                  <a:pt x="2108900" y="3540171"/>
                  <a:pt x="2081464" y="3549316"/>
                </a:cubicBezTo>
                <a:lnTo>
                  <a:pt x="1937085" y="3597442"/>
                </a:lnTo>
                <a:lnTo>
                  <a:pt x="1900990" y="3609474"/>
                </a:lnTo>
                <a:lnTo>
                  <a:pt x="1864895" y="3621505"/>
                </a:lnTo>
                <a:cubicBezTo>
                  <a:pt x="1840832" y="3637547"/>
                  <a:pt x="1820142" y="3660487"/>
                  <a:pt x="1792706" y="3669632"/>
                </a:cubicBezTo>
                <a:cubicBezTo>
                  <a:pt x="1770341" y="3677086"/>
                  <a:pt x="1730559" y="3691371"/>
                  <a:pt x="1708485" y="3693695"/>
                </a:cubicBezTo>
                <a:cubicBezTo>
                  <a:pt x="1648525" y="3700007"/>
                  <a:pt x="1588169" y="3701716"/>
                  <a:pt x="1528011" y="3705726"/>
                </a:cubicBezTo>
                <a:cubicBezTo>
                  <a:pt x="1303585" y="3780537"/>
                  <a:pt x="1481178" y="3730424"/>
                  <a:pt x="974558" y="3717758"/>
                </a:cubicBezTo>
                <a:cubicBezTo>
                  <a:pt x="950495" y="3713747"/>
                  <a:pt x="926550" y="3708950"/>
                  <a:pt x="902369" y="3705726"/>
                </a:cubicBezTo>
                <a:cubicBezTo>
                  <a:pt x="829187" y="3695968"/>
                  <a:pt x="744386" y="3693171"/>
                  <a:pt x="673769" y="3669632"/>
                </a:cubicBezTo>
                <a:cubicBezTo>
                  <a:pt x="585892" y="3640340"/>
                  <a:pt x="626187" y="3651721"/>
                  <a:pt x="553453" y="3633537"/>
                </a:cubicBezTo>
                <a:cubicBezTo>
                  <a:pt x="541421" y="3625516"/>
                  <a:pt x="530572" y="3615347"/>
                  <a:pt x="517358" y="3609474"/>
                </a:cubicBezTo>
                <a:cubicBezTo>
                  <a:pt x="494179" y="3599172"/>
                  <a:pt x="445169" y="3585411"/>
                  <a:pt x="445169" y="3585411"/>
                </a:cubicBezTo>
                <a:cubicBezTo>
                  <a:pt x="341721" y="3516447"/>
                  <a:pt x="472609" y="3599132"/>
                  <a:pt x="372979" y="3549316"/>
                </a:cubicBezTo>
                <a:cubicBezTo>
                  <a:pt x="360046" y="3542849"/>
                  <a:pt x="349818" y="3531720"/>
                  <a:pt x="336885" y="3525253"/>
                </a:cubicBezTo>
                <a:cubicBezTo>
                  <a:pt x="325541" y="3519581"/>
                  <a:pt x="311877" y="3519380"/>
                  <a:pt x="300790" y="3513221"/>
                </a:cubicBezTo>
                <a:cubicBezTo>
                  <a:pt x="275509" y="3499176"/>
                  <a:pt x="249050" y="3485545"/>
                  <a:pt x="228600" y="3465095"/>
                </a:cubicBezTo>
                <a:cubicBezTo>
                  <a:pt x="182281" y="3418775"/>
                  <a:pt x="206663" y="3438438"/>
                  <a:pt x="156411" y="3404937"/>
                </a:cubicBezTo>
                <a:cubicBezTo>
                  <a:pt x="140369" y="3380874"/>
                  <a:pt x="117431" y="3360184"/>
                  <a:pt x="108285" y="3332748"/>
                </a:cubicBezTo>
                <a:cubicBezTo>
                  <a:pt x="104274" y="3320716"/>
                  <a:pt x="104176" y="3306556"/>
                  <a:pt x="96253" y="3296653"/>
                </a:cubicBezTo>
                <a:cubicBezTo>
                  <a:pt x="87220" y="3285362"/>
                  <a:pt x="72190" y="3280611"/>
                  <a:pt x="60158" y="3272590"/>
                </a:cubicBezTo>
                <a:cubicBezTo>
                  <a:pt x="56148" y="3260558"/>
                  <a:pt x="53799" y="3247839"/>
                  <a:pt x="48127" y="3236495"/>
                </a:cubicBezTo>
                <a:cubicBezTo>
                  <a:pt x="41660" y="3223561"/>
                  <a:pt x="29937" y="3213614"/>
                  <a:pt x="24064" y="3200400"/>
                </a:cubicBezTo>
                <a:cubicBezTo>
                  <a:pt x="13762" y="3177221"/>
                  <a:pt x="0" y="3128211"/>
                  <a:pt x="0" y="3128211"/>
                </a:cubicBezTo>
                <a:lnTo>
                  <a:pt x="12032" y="3043990"/>
                </a:lnTo>
                <a:lnTo>
                  <a:pt x="12032" y="7219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2EE3A392-6915-4B0F-ADCE-4EAB65E53E3F}"/>
              </a:ext>
            </a:extLst>
          </p:cNvPr>
          <p:cNvSpPr/>
          <p:nvPr/>
        </p:nvSpPr>
        <p:spPr>
          <a:xfrm>
            <a:off x="1239253" y="1961147"/>
            <a:ext cx="1349851" cy="3453064"/>
          </a:xfrm>
          <a:custGeom>
            <a:avLst/>
            <a:gdLst>
              <a:gd name="connsiteX0" fmla="*/ 72189 w 1349851"/>
              <a:gd name="connsiteY0" fmla="*/ 324853 h 3453064"/>
              <a:gd name="connsiteX1" fmla="*/ 72189 w 1349851"/>
              <a:gd name="connsiteY1" fmla="*/ 324853 h 3453064"/>
              <a:gd name="connsiteX2" fmla="*/ 120315 w 1349851"/>
              <a:gd name="connsiteY2" fmla="*/ 228600 h 3453064"/>
              <a:gd name="connsiteX3" fmla="*/ 132347 w 1349851"/>
              <a:gd name="connsiteY3" fmla="*/ 192506 h 3453064"/>
              <a:gd name="connsiteX4" fmla="*/ 192505 w 1349851"/>
              <a:gd name="connsiteY4" fmla="*/ 132348 h 3453064"/>
              <a:gd name="connsiteX5" fmla="*/ 276726 w 1349851"/>
              <a:gd name="connsiteY5" fmla="*/ 72190 h 3453064"/>
              <a:gd name="connsiteX6" fmla="*/ 336884 w 1349851"/>
              <a:gd name="connsiteY6" fmla="*/ 60158 h 3453064"/>
              <a:gd name="connsiteX7" fmla="*/ 385010 w 1349851"/>
              <a:gd name="connsiteY7" fmla="*/ 48127 h 3453064"/>
              <a:gd name="connsiteX8" fmla="*/ 457200 w 1349851"/>
              <a:gd name="connsiteY8" fmla="*/ 24064 h 3453064"/>
              <a:gd name="connsiteX9" fmla="*/ 806115 w 1349851"/>
              <a:gd name="connsiteY9" fmla="*/ 0 h 3453064"/>
              <a:gd name="connsiteX10" fmla="*/ 974558 w 1349851"/>
              <a:gd name="connsiteY10" fmla="*/ 12032 h 3453064"/>
              <a:gd name="connsiteX11" fmla="*/ 1010652 w 1349851"/>
              <a:gd name="connsiteY11" fmla="*/ 36095 h 3453064"/>
              <a:gd name="connsiteX12" fmla="*/ 1082842 w 1349851"/>
              <a:gd name="connsiteY12" fmla="*/ 48127 h 3453064"/>
              <a:gd name="connsiteX13" fmla="*/ 1118936 w 1349851"/>
              <a:gd name="connsiteY13" fmla="*/ 72190 h 3453064"/>
              <a:gd name="connsiteX14" fmla="*/ 1167063 w 1349851"/>
              <a:gd name="connsiteY14" fmla="*/ 84221 h 3453064"/>
              <a:gd name="connsiteX15" fmla="*/ 1203158 w 1349851"/>
              <a:gd name="connsiteY15" fmla="*/ 96253 h 3453064"/>
              <a:gd name="connsiteX16" fmla="*/ 1239252 w 1349851"/>
              <a:gd name="connsiteY16" fmla="*/ 144379 h 3453064"/>
              <a:gd name="connsiteX17" fmla="*/ 1275347 w 1349851"/>
              <a:gd name="connsiteY17" fmla="*/ 156411 h 3453064"/>
              <a:gd name="connsiteX18" fmla="*/ 1335505 w 1349851"/>
              <a:gd name="connsiteY18" fmla="*/ 228600 h 3453064"/>
              <a:gd name="connsiteX19" fmla="*/ 1347536 w 1349851"/>
              <a:gd name="connsiteY19" fmla="*/ 360948 h 3453064"/>
              <a:gd name="connsiteX20" fmla="*/ 1347536 w 1349851"/>
              <a:gd name="connsiteY20" fmla="*/ 3453064 h 3453064"/>
              <a:gd name="connsiteX21" fmla="*/ 1347536 w 1349851"/>
              <a:gd name="connsiteY21" fmla="*/ 3453064 h 3453064"/>
              <a:gd name="connsiteX22" fmla="*/ 1311442 w 1349851"/>
              <a:gd name="connsiteY22" fmla="*/ 3296653 h 3453064"/>
              <a:gd name="connsiteX23" fmla="*/ 1263315 w 1349851"/>
              <a:gd name="connsiteY23" fmla="*/ 3260558 h 3453064"/>
              <a:gd name="connsiteX24" fmla="*/ 1227221 w 1349851"/>
              <a:gd name="connsiteY24" fmla="*/ 3248527 h 3453064"/>
              <a:gd name="connsiteX25" fmla="*/ 1143000 w 1349851"/>
              <a:gd name="connsiteY25" fmla="*/ 3188369 h 3453064"/>
              <a:gd name="connsiteX26" fmla="*/ 1118936 w 1349851"/>
              <a:gd name="connsiteY26" fmla="*/ 3164306 h 3453064"/>
              <a:gd name="connsiteX27" fmla="*/ 998621 w 1349851"/>
              <a:gd name="connsiteY27" fmla="*/ 3140242 h 3453064"/>
              <a:gd name="connsiteX28" fmla="*/ 818147 w 1349851"/>
              <a:gd name="connsiteY28" fmla="*/ 3116179 h 3453064"/>
              <a:gd name="connsiteX29" fmla="*/ 733926 w 1349851"/>
              <a:gd name="connsiteY29" fmla="*/ 3092116 h 3453064"/>
              <a:gd name="connsiteX30" fmla="*/ 577515 w 1349851"/>
              <a:gd name="connsiteY30" fmla="*/ 3116179 h 3453064"/>
              <a:gd name="connsiteX31" fmla="*/ 445168 w 1349851"/>
              <a:gd name="connsiteY31" fmla="*/ 3152274 h 3453064"/>
              <a:gd name="connsiteX32" fmla="*/ 300789 w 1349851"/>
              <a:gd name="connsiteY32" fmla="*/ 3176337 h 3453064"/>
              <a:gd name="connsiteX33" fmla="*/ 228600 w 1349851"/>
              <a:gd name="connsiteY33" fmla="*/ 3212432 h 3453064"/>
              <a:gd name="connsiteX34" fmla="*/ 192505 w 1349851"/>
              <a:gd name="connsiteY34" fmla="*/ 3224464 h 3453064"/>
              <a:gd name="connsiteX35" fmla="*/ 108284 w 1349851"/>
              <a:gd name="connsiteY35" fmla="*/ 3284621 h 3453064"/>
              <a:gd name="connsiteX36" fmla="*/ 36094 w 1349851"/>
              <a:gd name="connsiteY36" fmla="*/ 3380874 h 3453064"/>
              <a:gd name="connsiteX37" fmla="*/ 36094 w 1349851"/>
              <a:gd name="connsiteY37" fmla="*/ 3453064 h 3453064"/>
              <a:gd name="connsiteX38" fmla="*/ 0 w 1349851"/>
              <a:gd name="connsiteY38" fmla="*/ 348916 h 345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49851" h="3453064">
                <a:moveTo>
                  <a:pt x="72189" y="324853"/>
                </a:moveTo>
                <a:lnTo>
                  <a:pt x="72189" y="324853"/>
                </a:lnTo>
                <a:cubicBezTo>
                  <a:pt x="88231" y="292769"/>
                  <a:pt x="105471" y="261256"/>
                  <a:pt x="120315" y="228600"/>
                </a:cubicBezTo>
                <a:cubicBezTo>
                  <a:pt x="125563" y="217055"/>
                  <a:pt x="124738" y="202652"/>
                  <a:pt x="132347" y="192506"/>
                </a:cubicBezTo>
                <a:cubicBezTo>
                  <a:pt x="149362" y="169819"/>
                  <a:pt x="172452" y="152401"/>
                  <a:pt x="192505" y="132348"/>
                </a:cubicBezTo>
                <a:cubicBezTo>
                  <a:pt x="226259" y="98594"/>
                  <a:pt x="229217" y="88026"/>
                  <a:pt x="276726" y="72190"/>
                </a:cubicBezTo>
                <a:cubicBezTo>
                  <a:pt x="296126" y="65723"/>
                  <a:pt x="316921" y="64594"/>
                  <a:pt x="336884" y="60158"/>
                </a:cubicBezTo>
                <a:cubicBezTo>
                  <a:pt x="353026" y="56571"/>
                  <a:pt x="369172" y="52878"/>
                  <a:pt x="385010" y="48127"/>
                </a:cubicBezTo>
                <a:cubicBezTo>
                  <a:pt x="409305" y="40839"/>
                  <a:pt x="432180" y="28234"/>
                  <a:pt x="457200" y="24064"/>
                </a:cubicBezTo>
                <a:cubicBezTo>
                  <a:pt x="620462" y="-3147"/>
                  <a:pt x="505017" y="13092"/>
                  <a:pt x="806115" y="0"/>
                </a:cubicBezTo>
                <a:cubicBezTo>
                  <a:pt x="862263" y="4011"/>
                  <a:pt x="919124" y="2249"/>
                  <a:pt x="974558" y="12032"/>
                </a:cubicBezTo>
                <a:cubicBezTo>
                  <a:pt x="988798" y="14545"/>
                  <a:pt x="996934" y="31522"/>
                  <a:pt x="1010652" y="36095"/>
                </a:cubicBezTo>
                <a:cubicBezTo>
                  <a:pt x="1033795" y="43810"/>
                  <a:pt x="1058779" y="44116"/>
                  <a:pt x="1082842" y="48127"/>
                </a:cubicBezTo>
                <a:cubicBezTo>
                  <a:pt x="1094873" y="56148"/>
                  <a:pt x="1105645" y="66494"/>
                  <a:pt x="1118936" y="72190"/>
                </a:cubicBezTo>
                <a:cubicBezTo>
                  <a:pt x="1134135" y="78704"/>
                  <a:pt x="1151163" y="79678"/>
                  <a:pt x="1167063" y="84221"/>
                </a:cubicBezTo>
                <a:cubicBezTo>
                  <a:pt x="1179258" y="87705"/>
                  <a:pt x="1191126" y="92242"/>
                  <a:pt x="1203158" y="96253"/>
                </a:cubicBezTo>
                <a:cubicBezTo>
                  <a:pt x="1215189" y="112295"/>
                  <a:pt x="1223847" y="131542"/>
                  <a:pt x="1239252" y="144379"/>
                </a:cubicBezTo>
                <a:cubicBezTo>
                  <a:pt x="1248995" y="152498"/>
                  <a:pt x="1264795" y="149376"/>
                  <a:pt x="1275347" y="156411"/>
                </a:cubicBezTo>
                <a:cubicBezTo>
                  <a:pt x="1303139" y="174939"/>
                  <a:pt x="1317749" y="201966"/>
                  <a:pt x="1335505" y="228600"/>
                </a:cubicBezTo>
                <a:cubicBezTo>
                  <a:pt x="1357681" y="295133"/>
                  <a:pt x="1347536" y="252013"/>
                  <a:pt x="1347536" y="360948"/>
                </a:cubicBezTo>
                <a:lnTo>
                  <a:pt x="1347536" y="3453064"/>
                </a:lnTo>
                <a:lnTo>
                  <a:pt x="1347536" y="3453064"/>
                </a:lnTo>
                <a:cubicBezTo>
                  <a:pt x="1342206" y="3405092"/>
                  <a:pt x="1347459" y="3338673"/>
                  <a:pt x="1311442" y="3296653"/>
                </a:cubicBezTo>
                <a:cubicBezTo>
                  <a:pt x="1298392" y="3281428"/>
                  <a:pt x="1280726" y="3270507"/>
                  <a:pt x="1263315" y="3260558"/>
                </a:cubicBezTo>
                <a:cubicBezTo>
                  <a:pt x="1252304" y="3254266"/>
                  <a:pt x="1239252" y="3252537"/>
                  <a:pt x="1227221" y="3248527"/>
                </a:cubicBezTo>
                <a:cubicBezTo>
                  <a:pt x="1195960" y="3227686"/>
                  <a:pt x="1172853" y="3213247"/>
                  <a:pt x="1143000" y="3188369"/>
                </a:cubicBezTo>
                <a:cubicBezTo>
                  <a:pt x="1134286" y="3181107"/>
                  <a:pt x="1129698" y="3167893"/>
                  <a:pt x="1118936" y="3164306"/>
                </a:cubicBezTo>
                <a:cubicBezTo>
                  <a:pt x="1080136" y="3151372"/>
                  <a:pt x="1037422" y="3153175"/>
                  <a:pt x="998621" y="3140242"/>
                </a:cubicBezTo>
                <a:cubicBezTo>
                  <a:pt x="916711" y="3112940"/>
                  <a:pt x="975165" y="3129264"/>
                  <a:pt x="818147" y="3116179"/>
                </a:cubicBezTo>
                <a:cubicBezTo>
                  <a:pt x="801129" y="3110507"/>
                  <a:pt x="749029" y="3092116"/>
                  <a:pt x="733926" y="3092116"/>
                </a:cubicBezTo>
                <a:cubicBezTo>
                  <a:pt x="704711" y="3092116"/>
                  <a:pt x="614147" y="3107021"/>
                  <a:pt x="577515" y="3116179"/>
                </a:cubicBezTo>
                <a:cubicBezTo>
                  <a:pt x="484192" y="3139510"/>
                  <a:pt x="621147" y="3122944"/>
                  <a:pt x="445168" y="3152274"/>
                </a:cubicBezTo>
                <a:lnTo>
                  <a:pt x="300789" y="3176337"/>
                </a:lnTo>
                <a:cubicBezTo>
                  <a:pt x="210062" y="3206580"/>
                  <a:pt x="321894" y="3165784"/>
                  <a:pt x="228600" y="3212432"/>
                </a:cubicBezTo>
                <a:cubicBezTo>
                  <a:pt x="217256" y="3218104"/>
                  <a:pt x="203849" y="3218792"/>
                  <a:pt x="192505" y="3224464"/>
                </a:cubicBezTo>
                <a:cubicBezTo>
                  <a:pt x="179497" y="3230968"/>
                  <a:pt x="112826" y="3279625"/>
                  <a:pt x="108284" y="3284621"/>
                </a:cubicBezTo>
                <a:cubicBezTo>
                  <a:pt x="81306" y="3314297"/>
                  <a:pt x="36094" y="3340769"/>
                  <a:pt x="36094" y="3380874"/>
                </a:cubicBezTo>
                <a:lnTo>
                  <a:pt x="36094" y="3453064"/>
                </a:lnTo>
                <a:lnTo>
                  <a:pt x="0" y="348916"/>
                </a:lnTo>
              </a:path>
            </a:pathLst>
          </a:cu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61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0" grpId="0" animBg="1"/>
      <p:bldP spid="20" grpId="1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EB5F5BF4-E39E-437E-804A-8691D731AB8A}"/>
                  </a:ext>
                </a:extLst>
              </p:cNvPr>
              <p:cNvSpPr/>
              <p:nvPr/>
            </p:nvSpPr>
            <p:spPr>
              <a:xfrm>
                <a:off x="5797203" y="132065"/>
                <a:ext cx="6096000" cy="676223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Nr. 16 (a) 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Man kann den geraden Zylinder in ganz, ganz viele kleine Plättchen schneiden, für die alle immer gilt: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²∙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Die Höhe h kann man zerlegen in viele kleine Abschnitte,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zum Beispiel in 8: h</a:t>
                </a:r>
                <a:r>
                  <a:rPr lang="de-DE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1</a:t>
                </a: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h</a:t>
                </a:r>
                <a:r>
                  <a:rPr lang="de-DE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h</a:t>
                </a:r>
                <a:r>
                  <a:rPr lang="de-DE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…, h</a:t>
                </a:r>
                <a:r>
                  <a:rPr lang="de-DE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8</a:t>
                </a: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für die gilt: h = h</a:t>
                </a:r>
                <a:r>
                  <a:rPr lang="de-DE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1 </a:t>
                </a: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+ h</a:t>
                </a:r>
                <a:r>
                  <a:rPr lang="de-DE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2 </a:t>
                </a: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+ h</a:t>
                </a:r>
                <a:r>
                  <a:rPr lang="de-DE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3 </a:t>
                </a: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+ … + h</a:t>
                </a:r>
                <a:r>
                  <a:rPr lang="de-DE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8</a:t>
                </a: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Dann gilt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𝑟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²∙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𝑟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²∙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…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𝑟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²∙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𝑍𝑦𝑙𝑖𝑛𝑑𝑒𝑟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gilt dann also: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+…+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𝑟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²∙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Jetzt klammern wir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aus und bekommen: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ist dann auch beim schrägen Zylinder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		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Das kann man jetzt für unzählige „Plättchen“ machen. </a:t>
                </a:r>
                <a:r>
                  <a:rPr lang="de-DE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q.e.d</a:t>
                </a: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EB5F5BF4-E39E-437E-804A-8691D731A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203" y="132065"/>
                <a:ext cx="6096000" cy="6762236"/>
              </a:xfrm>
              <a:prstGeom prst="rect">
                <a:avLst/>
              </a:prstGeom>
              <a:blipFill>
                <a:blip r:embed="rId2"/>
                <a:stretch>
                  <a:fillRect l="-900" t="-541" r="-800" b="-5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ussdiagramm: Magnetplattenspeicher 6">
            <a:extLst>
              <a:ext uri="{FF2B5EF4-FFF2-40B4-BE49-F238E27FC236}">
                <a16:creationId xmlns:a16="http://schemas.microsoft.com/office/drawing/2014/main" id="{C71D6E7C-11BC-49B3-BB67-805F178FCF55}"/>
              </a:ext>
            </a:extLst>
          </p:cNvPr>
          <p:cNvSpPr/>
          <p:nvPr/>
        </p:nvSpPr>
        <p:spPr>
          <a:xfrm>
            <a:off x="673767" y="997674"/>
            <a:ext cx="2334126" cy="720000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lussdiagramm: Magnetplattenspeicher 7">
            <a:extLst>
              <a:ext uri="{FF2B5EF4-FFF2-40B4-BE49-F238E27FC236}">
                <a16:creationId xmlns:a16="http://schemas.microsoft.com/office/drawing/2014/main" id="{46ACBD63-9177-408F-911B-0A291E181671}"/>
              </a:ext>
            </a:extLst>
          </p:cNvPr>
          <p:cNvSpPr/>
          <p:nvPr/>
        </p:nvSpPr>
        <p:spPr>
          <a:xfrm>
            <a:off x="673767" y="1486958"/>
            <a:ext cx="2334126" cy="720000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lussdiagramm: Magnetplattenspeicher 8">
            <a:extLst>
              <a:ext uri="{FF2B5EF4-FFF2-40B4-BE49-F238E27FC236}">
                <a16:creationId xmlns:a16="http://schemas.microsoft.com/office/drawing/2014/main" id="{C254C762-8879-4BAA-BE98-FF5C20D62486}"/>
              </a:ext>
            </a:extLst>
          </p:cNvPr>
          <p:cNvSpPr/>
          <p:nvPr/>
        </p:nvSpPr>
        <p:spPr>
          <a:xfrm>
            <a:off x="673767" y="1956190"/>
            <a:ext cx="2334126" cy="720000"/>
          </a:xfrm>
          <a:prstGeom prst="flowChartMagneticDis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lussdiagramm: Magnetplattenspeicher 9">
            <a:extLst>
              <a:ext uri="{FF2B5EF4-FFF2-40B4-BE49-F238E27FC236}">
                <a16:creationId xmlns:a16="http://schemas.microsoft.com/office/drawing/2014/main" id="{9720D50F-CB9E-40EE-8CE9-7F394F84AD55}"/>
              </a:ext>
            </a:extLst>
          </p:cNvPr>
          <p:cNvSpPr/>
          <p:nvPr/>
        </p:nvSpPr>
        <p:spPr>
          <a:xfrm>
            <a:off x="673767" y="2445474"/>
            <a:ext cx="2334126" cy="72000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lussdiagramm: Magnetplattenspeicher 10">
            <a:extLst>
              <a:ext uri="{FF2B5EF4-FFF2-40B4-BE49-F238E27FC236}">
                <a16:creationId xmlns:a16="http://schemas.microsoft.com/office/drawing/2014/main" id="{72E169ED-4882-4F70-A640-591D01022F97}"/>
              </a:ext>
            </a:extLst>
          </p:cNvPr>
          <p:cNvSpPr/>
          <p:nvPr/>
        </p:nvSpPr>
        <p:spPr>
          <a:xfrm>
            <a:off x="673767" y="2921780"/>
            <a:ext cx="2334126" cy="72000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Magnetplattenspeicher 11">
            <a:extLst>
              <a:ext uri="{FF2B5EF4-FFF2-40B4-BE49-F238E27FC236}">
                <a16:creationId xmlns:a16="http://schemas.microsoft.com/office/drawing/2014/main" id="{EF38F57F-9D62-44E9-B5C0-9E9233FBAD71}"/>
              </a:ext>
            </a:extLst>
          </p:cNvPr>
          <p:cNvSpPr/>
          <p:nvPr/>
        </p:nvSpPr>
        <p:spPr>
          <a:xfrm>
            <a:off x="673767" y="3411064"/>
            <a:ext cx="2334126" cy="720000"/>
          </a:xfrm>
          <a:prstGeom prst="flowChartMagneticDisk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lussdiagramm: Magnetplattenspeicher 12">
            <a:extLst>
              <a:ext uri="{FF2B5EF4-FFF2-40B4-BE49-F238E27FC236}">
                <a16:creationId xmlns:a16="http://schemas.microsoft.com/office/drawing/2014/main" id="{AEC9F119-E235-4CD0-9FA1-E0CF1BB065F6}"/>
              </a:ext>
            </a:extLst>
          </p:cNvPr>
          <p:cNvSpPr/>
          <p:nvPr/>
        </p:nvSpPr>
        <p:spPr>
          <a:xfrm>
            <a:off x="673767" y="3887370"/>
            <a:ext cx="2334126" cy="72000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ussdiagramm: Magnetplattenspeicher 13">
            <a:extLst>
              <a:ext uri="{FF2B5EF4-FFF2-40B4-BE49-F238E27FC236}">
                <a16:creationId xmlns:a16="http://schemas.microsoft.com/office/drawing/2014/main" id="{44CE1694-87F6-43E1-9AF7-3D7E59E20541}"/>
              </a:ext>
            </a:extLst>
          </p:cNvPr>
          <p:cNvSpPr/>
          <p:nvPr/>
        </p:nvSpPr>
        <p:spPr>
          <a:xfrm>
            <a:off x="673767" y="4376654"/>
            <a:ext cx="2334126" cy="720000"/>
          </a:xfrm>
          <a:prstGeom prst="flowChartMagneticDisk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9C66640-2D34-4E95-9C4A-62E0C572BAC5}"/>
              </a:ext>
            </a:extLst>
          </p:cNvPr>
          <p:cNvCxnSpPr/>
          <p:nvPr/>
        </p:nvCxnSpPr>
        <p:spPr>
          <a:xfrm>
            <a:off x="673768" y="1106905"/>
            <a:ext cx="0" cy="3886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B010C8EF-CE87-4901-BCB0-BAE90056A12E}"/>
              </a:ext>
            </a:extLst>
          </p:cNvPr>
          <p:cNvCxnSpPr/>
          <p:nvPr/>
        </p:nvCxnSpPr>
        <p:spPr>
          <a:xfrm>
            <a:off x="3027946" y="1106905"/>
            <a:ext cx="0" cy="3886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Bogen 20">
            <a:extLst>
              <a:ext uri="{FF2B5EF4-FFF2-40B4-BE49-F238E27FC236}">
                <a16:creationId xmlns:a16="http://schemas.microsoft.com/office/drawing/2014/main" id="{6AD41BA9-D832-47E0-8CEE-958D5D35136B}"/>
              </a:ext>
            </a:extLst>
          </p:cNvPr>
          <p:cNvSpPr/>
          <p:nvPr/>
        </p:nvSpPr>
        <p:spPr>
          <a:xfrm>
            <a:off x="661735" y="997674"/>
            <a:ext cx="2354167" cy="337606"/>
          </a:xfrm>
          <a:prstGeom prst="arc">
            <a:avLst>
              <a:gd name="adj1" fmla="val 10858013"/>
              <a:gd name="adj2" fmla="val 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Bogen 21">
            <a:extLst>
              <a:ext uri="{FF2B5EF4-FFF2-40B4-BE49-F238E27FC236}">
                <a16:creationId xmlns:a16="http://schemas.microsoft.com/office/drawing/2014/main" id="{442C62B8-A077-4F3C-8F01-EBFB479157B5}"/>
              </a:ext>
            </a:extLst>
          </p:cNvPr>
          <p:cNvSpPr/>
          <p:nvPr/>
        </p:nvSpPr>
        <p:spPr>
          <a:xfrm rot="10800000">
            <a:off x="653726" y="948129"/>
            <a:ext cx="2354167" cy="300313"/>
          </a:xfrm>
          <a:prstGeom prst="arc">
            <a:avLst>
              <a:gd name="adj1" fmla="val 10858013"/>
              <a:gd name="adj2" fmla="val 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Bogen 22">
            <a:extLst>
              <a:ext uri="{FF2B5EF4-FFF2-40B4-BE49-F238E27FC236}">
                <a16:creationId xmlns:a16="http://schemas.microsoft.com/office/drawing/2014/main" id="{32CC7FE1-2DA3-4AD2-8F05-C49BACF99598}"/>
              </a:ext>
            </a:extLst>
          </p:cNvPr>
          <p:cNvSpPr/>
          <p:nvPr/>
        </p:nvSpPr>
        <p:spPr>
          <a:xfrm rot="10800000">
            <a:off x="673766" y="4803693"/>
            <a:ext cx="2354167" cy="337604"/>
          </a:xfrm>
          <a:prstGeom prst="arc">
            <a:avLst>
              <a:gd name="adj1" fmla="val 10858013"/>
              <a:gd name="adj2" fmla="val 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97C5EF87-7045-4BFD-B765-00D938E0DDF5}"/>
              </a:ext>
            </a:extLst>
          </p:cNvPr>
          <p:cNvCxnSpPr>
            <a:cxnSpLocks/>
          </p:cNvCxnSpPr>
          <p:nvPr/>
        </p:nvCxnSpPr>
        <p:spPr>
          <a:xfrm>
            <a:off x="3539309" y="1106905"/>
            <a:ext cx="0" cy="38094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267BC7F4-88B1-4A9A-8B63-DAAC8B27E4CA}"/>
              </a:ext>
            </a:extLst>
          </p:cNvPr>
          <p:cNvSpPr/>
          <p:nvPr/>
        </p:nvSpPr>
        <p:spPr>
          <a:xfrm>
            <a:off x="3559363" y="2029859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de-DE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A43FCFAB-E94F-418D-91BC-46EC837B2442}"/>
              </a:ext>
            </a:extLst>
          </p:cNvPr>
          <p:cNvCxnSpPr>
            <a:cxnSpLocks/>
          </p:cNvCxnSpPr>
          <p:nvPr/>
        </p:nvCxnSpPr>
        <p:spPr>
          <a:xfrm flipH="1">
            <a:off x="3288627" y="1612232"/>
            <a:ext cx="4913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6784B425-CEE9-4A0E-A3A6-1DF318EA5435}"/>
              </a:ext>
            </a:extLst>
          </p:cNvPr>
          <p:cNvCxnSpPr>
            <a:cxnSpLocks/>
          </p:cNvCxnSpPr>
          <p:nvPr/>
        </p:nvCxnSpPr>
        <p:spPr>
          <a:xfrm flipH="1">
            <a:off x="3288624" y="2095193"/>
            <a:ext cx="4913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80A97FA-3479-400F-8782-F49AF5C8301A}"/>
              </a:ext>
            </a:extLst>
          </p:cNvPr>
          <p:cNvCxnSpPr>
            <a:cxnSpLocks/>
          </p:cNvCxnSpPr>
          <p:nvPr/>
        </p:nvCxnSpPr>
        <p:spPr>
          <a:xfrm flipH="1">
            <a:off x="3288625" y="2558716"/>
            <a:ext cx="4913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70C6A9DD-99B6-43D7-ADBD-549EFDCFFF1A}"/>
              </a:ext>
            </a:extLst>
          </p:cNvPr>
          <p:cNvCxnSpPr>
            <a:cxnSpLocks/>
          </p:cNvCxnSpPr>
          <p:nvPr/>
        </p:nvCxnSpPr>
        <p:spPr>
          <a:xfrm flipH="1">
            <a:off x="3288625" y="3029120"/>
            <a:ext cx="4913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86D085B3-7998-485E-9B32-B747641D1910}"/>
              </a:ext>
            </a:extLst>
          </p:cNvPr>
          <p:cNvCxnSpPr>
            <a:cxnSpLocks/>
          </p:cNvCxnSpPr>
          <p:nvPr/>
        </p:nvCxnSpPr>
        <p:spPr>
          <a:xfrm flipH="1">
            <a:off x="3288622" y="3512081"/>
            <a:ext cx="4913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FCA6F565-DD31-4158-9462-0F8ED082C289}"/>
              </a:ext>
            </a:extLst>
          </p:cNvPr>
          <p:cNvCxnSpPr>
            <a:cxnSpLocks/>
          </p:cNvCxnSpPr>
          <p:nvPr/>
        </p:nvCxnSpPr>
        <p:spPr>
          <a:xfrm flipH="1">
            <a:off x="3287230" y="4005199"/>
            <a:ext cx="4913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03135A3D-FE86-490A-B76F-46B9A6920B43}"/>
              </a:ext>
            </a:extLst>
          </p:cNvPr>
          <p:cNvCxnSpPr>
            <a:cxnSpLocks/>
          </p:cNvCxnSpPr>
          <p:nvPr/>
        </p:nvCxnSpPr>
        <p:spPr>
          <a:xfrm flipH="1">
            <a:off x="3301675" y="4452824"/>
            <a:ext cx="4913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D1F8A71B-35D8-4C8C-8C03-4CC4E00F1DB3}"/>
              </a:ext>
            </a:extLst>
          </p:cNvPr>
          <p:cNvCxnSpPr>
            <a:cxnSpLocks/>
          </p:cNvCxnSpPr>
          <p:nvPr/>
        </p:nvCxnSpPr>
        <p:spPr>
          <a:xfrm flipH="1">
            <a:off x="3301676" y="4916347"/>
            <a:ext cx="4913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hteck 38">
            <a:extLst>
              <a:ext uri="{FF2B5EF4-FFF2-40B4-BE49-F238E27FC236}">
                <a16:creationId xmlns:a16="http://schemas.microsoft.com/office/drawing/2014/main" id="{200C5728-9888-406E-ACDC-517008DF36CA}"/>
              </a:ext>
            </a:extLst>
          </p:cNvPr>
          <p:cNvSpPr/>
          <p:nvPr/>
        </p:nvSpPr>
        <p:spPr>
          <a:xfrm>
            <a:off x="3118011" y="1220881"/>
            <a:ext cx="4219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000" b="0" cap="none" spc="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EBCAD835-6F29-4B04-A320-824B7EF06D4C}"/>
              </a:ext>
            </a:extLst>
          </p:cNvPr>
          <p:cNvSpPr/>
          <p:nvPr/>
        </p:nvSpPr>
        <p:spPr>
          <a:xfrm>
            <a:off x="3156167" y="1638507"/>
            <a:ext cx="4219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000" b="0" cap="none" spc="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D0206869-8E3F-43DA-9413-F78E03B61E5D}"/>
              </a:ext>
            </a:extLst>
          </p:cNvPr>
          <p:cNvSpPr/>
          <p:nvPr/>
        </p:nvSpPr>
        <p:spPr>
          <a:xfrm>
            <a:off x="3158456" y="2141090"/>
            <a:ext cx="4219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000" b="0" cap="none" spc="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de-DE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C50AC8C-B802-4115-B2F9-0B642037127B}"/>
              </a:ext>
            </a:extLst>
          </p:cNvPr>
          <p:cNvSpPr/>
          <p:nvPr/>
        </p:nvSpPr>
        <p:spPr>
          <a:xfrm>
            <a:off x="3156167" y="2600990"/>
            <a:ext cx="4219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000" b="0" cap="none" spc="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de-DE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FCABB239-92F6-41C3-B1A3-4849AEFEF7CB}"/>
              </a:ext>
            </a:extLst>
          </p:cNvPr>
          <p:cNvSpPr/>
          <p:nvPr/>
        </p:nvSpPr>
        <p:spPr>
          <a:xfrm>
            <a:off x="3156167" y="3096289"/>
            <a:ext cx="42191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000" b="0" cap="none" spc="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de-DE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740A0AEB-CD73-4D2D-B58D-FD5BE8036912}"/>
              </a:ext>
            </a:extLst>
          </p:cNvPr>
          <p:cNvSpPr/>
          <p:nvPr/>
        </p:nvSpPr>
        <p:spPr>
          <a:xfrm>
            <a:off x="3156167" y="3575496"/>
            <a:ext cx="4219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000" b="0" cap="none" spc="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de-DE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B93E674C-0C8A-4881-81D7-57BAB9697428}"/>
              </a:ext>
            </a:extLst>
          </p:cNvPr>
          <p:cNvSpPr/>
          <p:nvPr/>
        </p:nvSpPr>
        <p:spPr>
          <a:xfrm>
            <a:off x="3156167" y="4038418"/>
            <a:ext cx="4219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000" b="0" cap="none" spc="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de-DE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B1CC7FA1-7225-4CD0-9914-DAA34BCA2487}"/>
              </a:ext>
            </a:extLst>
          </p:cNvPr>
          <p:cNvSpPr/>
          <p:nvPr/>
        </p:nvSpPr>
        <p:spPr>
          <a:xfrm>
            <a:off x="3145930" y="4469428"/>
            <a:ext cx="4219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000" b="0" cap="none" spc="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de-DE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0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228 0.00209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000"/>
                            </p:stCondLst>
                            <p:childTnLst>
                              <p:par>
                                <p:cTn id="20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2043 -0.00092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000"/>
                            </p:stCondLst>
                            <p:childTnLst>
                              <p:par>
                                <p:cTn id="21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17722 0.00324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8000"/>
                            </p:stCondLst>
                            <p:childTnLst>
                              <p:par>
                                <p:cTn id="21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15912 -0.00092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13307 -0.00185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10794 -0.00416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2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4124BF5F-D0DA-4559-9B15-5C8771C81296}"/>
                  </a:ext>
                </a:extLst>
              </p:cNvPr>
              <p:cNvSpPr/>
              <p:nvPr/>
            </p:nvSpPr>
            <p:spPr>
              <a:xfrm>
                <a:off x="1155031" y="637674"/>
                <a:ext cx="9950115" cy="3747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Nr. 18</a:t>
                </a:r>
              </a:p>
              <a:p>
                <a:pPr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lphaLcParenBoth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𝑔𝑟𝑜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ß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𝐷𝑜𝑠𝑒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∙4,9²∙11,3≈852,3549</m:t>
                    </m:r>
                  </m:oMath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26670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𝑘𝑙𝑒𝑖𝑛𝑒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𝐷𝑜𝑠𝑒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∙3,6²∙10,5≈427,5079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Das kommt dann wohl in etwa hin.</a:t>
                </a:r>
              </a:p>
              <a:p>
                <a:pPr indent="449580"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𝑔𝑟𝑜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ß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𝐷𝑜𝑠𝑒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4,9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∙2+2∙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∙4,9∙11,3≈498,7592</m:t>
                    </m:r>
                  </m:oMath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𝑘𝑙𝑒𝑖𝑛𝑒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𝐷𝑜𝑠𝑒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3,6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∙2+2∙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∙3,6∙10,5≈318,9345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Da wird die große Dose wohl wirtschaftlicher sein…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Verhältnis Durchmesser zu Höhe: 9,8:11,3 = 0,8673 und 7,2:10,5 = 0,6857.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4124BF5F-D0DA-4559-9B15-5C8771C81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31" y="637674"/>
                <a:ext cx="9950115" cy="3747436"/>
              </a:xfrm>
              <a:prstGeom prst="rect">
                <a:avLst/>
              </a:prstGeom>
              <a:blipFill>
                <a:blip r:embed="rId2"/>
                <a:stretch>
                  <a:fillRect l="-490" t="-977" b="-17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19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F5A31CCC-102D-41BA-B4B5-AB61A4E8AAE4}"/>
                  </a:ext>
                </a:extLst>
              </p:cNvPr>
              <p:cNvSpPr/>
              <p:nvPr/>
            </p:nvSpPr>
            <p:spPr>
              <a:xfrm>
                <a:off x="1540041" y="1028343"/>
                <a:ext cx="9071811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(20) (a) 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Abmessungen der Litfaßsäule: Höhe der maximalen Webefläche: 3,60 m; Durchmesser 1,20 m</a:t>
                </a:r>
              </a:p>
              <a:p>
                <a:pPr marL="342900" lvl="0" indent="-342900" algn="just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Maximale Werbefläche: etwa 13,5717 m²</a:t>
                </a:r>
              </a:p>
              <a:p>
                <a:pPr marL="342900" lvl="0" indent="-342900" algn="just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Das Rundumplakat bindet die gesamte Werbefläche. Es kostet pro Tag etwa 434,29 €, für sechs Wochen etwa 18.240,34 €.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lvl="0"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(b) Die Riesenbleistift ist etwa 6 m hoch.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266700" algn="just">
                  <a:spcAft>
                    <a:spcPts val="0"/>
                  </a:spcAft>
                </a:pPr>
                <a:r>
                  <a:rPr lang="de-DE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</a:t>
                </a:r>
                <a:r>
                  <a:rPr lang="de-DE" baseline="-25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a</a:t>
                </a:r>
                <a:r>
                  <a:rPr lang="de-DE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= 12,73 cm	</a:t>
                </a:r>
                <a:r>
                  <a:rPr lang="de-DE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</a:t>
                </a:r>
                <a:r>
                  <a:rPr lang="de-DE" baseline="-25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de-DE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= 11,53 cm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2667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∙600∙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12,73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11,53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≈54.900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³</m:t>
                      </m:r>
                    </m:oMath>
                  </m:oMathPara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266700"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Gewicht bei 7,86g/cm³: Etwa 431,5 kg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lvl="0"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(c) Volumen eines Heuballen: V = 1,357 m³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266700"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Gewicht eines Heuballen 271,4 kg &lt; G &lt; 407,2 kg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266700"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Der Wagen ist mit 14 Heuballen beladen, die Last beträgt 3,8 bis 5,7 t.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F5A31CCC-102D-41BA-B4B5-AB61A4E8AA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41" y="1028343"/>
                <a:ext cx="9071811" cy="4247317"/>
              </a:xfrm>
              <a:prstGeom prst="rect">
                <a:avLst/>
              </a:prstGeom>
              <a:blipFill>
                <a:blip r:embed="rId2"/>
                <a:stretch>
                  <a:fillRect l="-605" t="-862" r="-538" b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35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12D5C8A-4617-44B3-8B3D-DF29966DF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54B8FB1-2D3B-4680-B6E9-5530E079C96C}"/>
              </a:ext>
            </a:extLst>
          </p:cNvPr>
          <p:cNvSpPr txBox="1"/>
          <p:nvPr/>
        </p:nvSpPr>
        <p:spPr>
          <a:xfrm rot="16200000">
            <a:off x="8114048" y="5326683"/>
            <a:ext cx="2539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© Til Salzer, durfte ich doch hoffentlich nehmen, oder?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58C08363-ABE2-4989-A858-161217AA406D}"/>
                  </a:ext>
                </a:extLst>
              </p:cNvPr>
              <p:cNvSpPr/>
              <p:nvPr/>
            </p:nvSpPr>
            <p:spPr>
              <a:xfrm>
                <a:off x="4941580" y="3573380"/>
                <a:ext cx="3969810" cy="2539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Ihr habt mir wunderbare Pyramiden geschickt und tatsächlich ist das Volumen einer Pyramide: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de-DE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</a:p>
              <a:p>
                <a:r>
                  <a:rPr lang="de-DE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Wenn ich eine Pyramide mit den Grundseiten von je 7 cm und einer Höhe von 7 cm habe, so ist das Volumen demnach </a:t>
                </a:r>
              </a:p>
              <a:p>
                <a:r>
                  <a:rPr lang="de-DE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∙7∙7∙7=114,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acc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³</m:t>
                    </m:r>
                  </m:oMath>
                </a14:m>
                <a:r>
                  <a:rPr lang="de-DE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de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58C08363-ABE2-4989-A858-161217AA4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580" y="3573380"/>
                <a:ext cx="3969810" cy="2539413"/>
              </a:xfrm>
              <a:prstGeom prst="rect">
                <a:avLst/>
              </a:prstGeom>
              <a:blipFill>
                <a:blip r:embed="rId3"/>
                <a:stretch>
                  <a:fillRect l="-1382" t="-1199" b="-2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058BBDF9-6E46-4F19-843A-AC141720468F}"/>
                  </a:ext>
                </a:extLst>
              </p:cNvPr>
              <p:cNvSpPr/>
              <p:nvPr/>
            </p:nvSpPr>
            <p:spPr>
              <a:xfrm>
                <a:off x="9144000" y="775136"/>
                <a:ext cx="2962135" cy="3255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Ein weiteres Beispiel: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Für die Chephren-Pyramide in Gizeh (das ist die mittlere, wenn Ihr Euch ein Bild von dort anschaut) gilt demnach bei Grundseitenlängen von 215 m und einer Höhe von 143,5 m (ursprünglich)?</a:t>
                </a: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∙215∙215∙143,5=2.211.095,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³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058BBDF9-6E46-4F19-843A-AC1417204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775136"/>
                <a:ext cx="2962135" cy="3255443"/>
              </a:xfrm>
              <a:prstGeom prst="rect">
                <a:avLst/>
              </a:prstGeom>
              <a:blipFill>
                <a:blip r:embed="rId4"/>
                <a:stretch>
                  <a:fillRect l="-1646" t="-936" r="-1646" b="-20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5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ABF90FA-9B48-4D3A-B6E9-E2020376D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34" y="1684421"/>
            <a:ext cx="9493931" cy="472856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80BC88F-A770-4D27-A375-90ADAB3359AC}"/>
              </a:ext>
            </a:extLst>
          </p:cNvPr>
          <p:cNvSpPr/>
          <p:nvPr/>
        </p:nvSpPr>
        <p:spPr>
          <a:xfrm>
            <a:off x="1748588" y="324697"/>
            <a:ext cx="8454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Dasselbe gilt übrigens auch für Kegel, also Pyramiden mit kreisrunder Grundfläche. Das macht Euch bitte an der Aufgabe 2 auf Seite 171 klar.</a:t>
            </a:r>
          </a:p>
          <a:p>
            <a:pPr algn="just"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</a:rPr>
              <a:t>Dazu darf man auch gerne nochmal die heimische Küche aufsuchen. Schönen Gruß an alle, die da sind und sich wundern, was Ihr da schon wieder macht. 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2">
      <a:majorFont>
        <a:latin typeface="Tiresias PCfont"/>
        <a:ea typeface=""/>
        <a:cs typeface=""/>
      </a:majorFont>
      <a:minorFont>
        <a:latin typeface="Tiresias PCfo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1171</Words>
  <Application>Microsoft Office PowerPoint</Application>
  <PresentationFormat>Breitbild</PresentationFormat>
  <Paragraphs>125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Symbol</vt:lpstr>
      <vt:lpstr>Tiresias PCfont</vt:lpstr>
      <vt:lpstr>Office</vt:lpstr>
      <vt:lpstr>PowerPoint-Präsentation</vt:lpstr>
      <vt:lpstr>Bitte einmal vergleichen…</vt:lpstr>
      <vt:lpstr>Nun gehen wir die Lösungen zu den Hausaufgaben durch: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Das macht Ihr bitte bis Freitag: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Pyramiden und Kegel</dc:title>
  <dc:creator>Ralph Christian Schöttker</dc:creator>
  <cp:lastModifiedBy>Ralph Christian Schöttker</cp:lastModifiedBy>
  <cp:revision>107</cp:revision>
  <dcterms:created xsi:type="dcterms:W3CDTF">2016-07-31T09:29:02Z</dcterms:created>
  <dcterms:modified xsi:type="dcterms:W3CDTF">2020-03-22T12:41:32Z</dcterms:modified>
</cp:coreProperties>
</file>