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2" r:id="rId3"/>
    <p:sldId id="272" r:id="rId4"/>
    <p:sldId id="273" r:id="rId5"/>
    <p:sldId id="274" r:id="rId6"/>
    <p:sldId id="275" r:id="rId7"/>
    <p:sldId id="276" r:id="rId8"/>
    <p:sldId id="277" r:id="rId9"/>
    <p:sldId id="278" r:id="rId10"/>
    <p:sldId id="279"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lph Christian Schöttker" initials="RCS" lastIdx="1" clrIdx="0">
    <p:extLst>
      <p:ext uri="{19B8F6BF-5375-455C-9EA6-DF929625EA0E}">
        <p15:presenceInfo xmlns:p15="http://schemas.microsoft.com/office/powerpoint/2012/main" userId="96e3d20b54d1b4a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D320E"/>
    <a:srgbClr val="93C652"/>
    <a:srgbClr val="756447"/>
    <a:srgbClr val="574628"/>
    <a:srgbClr val="FF99FF"/>
    <a:srgbClr val="DDDDDD"/>
    <a:srgbClr val="ED7D31"/>
    <a:srgbClr val="5B9BD5"/>
    <a:srgbClr val="6262FF"/>
    <a:srgbClr val="6963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Designformatvorlage 2 - Akz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60" autoAdjust="0"/>
    <p:restoredTop sz="84242" autoAdjust="0"/>
  </p:normalViewPr>
  <p:slideViewPr>
    <p:cSldViewPr snapToGrid="0">
      <p:cViewPr varScale="1">
        <p:scale>
          <a:sx n="80" d="100"/>
          <a:sy n="80" d="100"/>
        </p:scale>
        <p:origin x="96" y="3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72E1DF-D1D9-45B6-AACE-49A9B0AFA992}" type="datetimeFigureOut">
              <a:rPr lang="de-DE" smtClean="0"/>
              <a:t>24.03.2020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10CCD2-D65A-4140-A7D8-3DD51B5832AE}" type="slidenum">
              <a:rPr lang="de-DE" smtClean="0"/>
              <a:t>‹Nr.›</a:t>
            </a:fld>
            <a:endParaRPr lang="de-DE"/>
          </a:p>
        </p:txBody>
      </p:sp>
    </p:spTree>
    <p:extLst>
      <p:ext uri="{BB962C8B-B14F-4D97-AF65-F5344CB8AC3E}">
        <p14:creationId xmlns:p14="http://schemas.microsoft.com/office/powerpoint/2010/main" val="2156568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9E9ABE8-9BB3-48C8-80F9-D50DFD7B07F3}" type="slidenum">
              <a:rPr lang="de-DE" smtClean="0"/>
              <a:t>1</a:t>
            </a:fld>
            <a:endParaRPr lang="de-DE"/>
          </a:p>
        </p:txBody>
      </p:sp>
    </p:spTree>
    <p:extLst>
      <p:ext uri="{BB962C8B-B14F-4D97-AF65-F5344CB8AC3E}">
        <p14:creationId xmlns:p14="http://schemas.microsoft.com/office/powerpoint/2010/main" val="295489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4DF72348-37F7-4BFB-A077-3462B4E65AB2}" type="datetimeFigureOut">
              <a:rPr lang="de-DE" smtClean="0"/>
              <a:t>24.03.2020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142961094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DF72348-37F7-4BFB-A077-3462B4E65AB2}" type="datetimeFigureOut">
              <a:rPr lang="de-DE" smtClean="0"/>
              <a:t>24.03.2020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134061855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DF72348-37F7-4BFB-A077-3462B4E65AB2}" type="datetimeFigureOut">
              <a:rPr lang="de-DE" smtClean="0"/>
              <a:t>24.03.2020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329252775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DF72348-37F7-4BFB-A077-3462B4E65AB2}" type="datetimeFigureOut">
              <a:rPr lang="de-DE" smtClean="0"/>
              <a:t>24.03.2020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3432926354"/>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4DF72348-37F7-4BFB-A077-3462B4E65AB2}" type="datetimeFigureOut">
              <a:rPr lang="de-DE" smtClean="0"/>
              <a:t>24.03.2020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1492269467"/>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DF72348-37F7-4BFB-A077-3462B4E65AB2}" type="datetimeFigureOut">
              <a:rPr lang="de-DE" smtClean="0"/>
              <a:t>24.03.2020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2626074898"/>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DF72348-37F7-4BFB-A077-3462B4E65AB2}" type="datetimeFigureOut">
              <a:rPr lang="de-DE" smtClean="0"/>
              <a:t>24.03.2020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2861236974"/>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DF72348-37F7-4BFB-A077-3462B4E65AB2}" type="datetimeFigureOut">
              <a:rPr lang="de-DE" smtClean="0"/>
              <a:t>24.03.2020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187572002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DF72348-37F7-4BFB-A077-3462B4E65AB2}" type="datetimeFigureOut">
              <a:rPr lang="de-DE" smtClean="0"/>
              <a:t>24.03.2020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3369392061"/>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DF72348-37F7-4BFB-A077-3462B4E65AB2}" type="datetimeFigureOut">
              <a:rPr lang="de-DE" smtClean="0"/>
              <a:t>24.03.2020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246242444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DF72348-37F7-4BFB-A077-3462B4E65AB2}" type="datetimeFigureOut">
              <a:rPr lang="de-DE" smtClean="0"/>
              <a:t>24.03.2020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67EC167-D99B-4DBA-8450-3D4C00801C2E}" type="slidenum">
              <a:rPr lang="de-DE" smtClean="0"/>
              <a:t>‹Nr.›</a:t>
            </a:fld>
            <a:endParaRPr lang="de-DE"/>
          </a:p>
        </p:txBody>
      </p:sp>
    </p:spTree>
    <p:extLst>
      <p:ext uri="{BB962C8B-B14F-4D97-AF65-F5344CB8AC3E}">
        <p14:creationId xmlns:p14="http://schemas.microsoft.com/office/powerpoint/2010/main" val="1420625127"/>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F72348-37F7-4BFB-A077-3462B4E65AB2}" type="datetimeFigureOut">
              <a:rPr lang="de-DE" smtClean="0"/>
              <a:t>24.03.2020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EC167-D99B-4DBA-8450-3D4C00801C2E}" type="slidenum">
              <a:rPr lang="de-DE" smtClean="0"/>
              <a:t>‹Nr.›</a:t>
            </a:fld>
            <a:endParaRPr lang="de-DE"/>
          </a:p>
        </p:txBody>
      </p:sp>
    </p:spTree>
    <p:extLst>
      <p:ext uri="{BB962C8B-B14F-4D97-AF65-F5344CB8AC3E}">
        <p14:creationId xmlns:p14="http://schemas.microsoft.com/office/powerpoint/2010/main" val="449580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125" y="310356"/>
            <a:ext cx="484188" cy="717550"/>
          </a:xfrm>
          <a:prstGeom prst="rect">
            <a:avLst/>
          </a:prstGeom>
          <a:noFill/>
          <a:extLst>
            <a:ext uri="{909E8E84-426E-40DD-AFC4-6F175D3DCCD1}">
              <a14:hiddenFill xmlns:a14="http://schemas.microsoft.com/office/drawing/2010/main">
                <a:solidFill>
                  <a:srgbClr val="FFFFFF"/>
                </a:solidFill>
              </a14:hiddenFill>
            </a:ext>
          </a:extLst>
        </p:spPr>
      </p:pic>
      <p:sp>
        <p:nvSpPr>
          <p:cNvPr id="3" name="Untertitel 2"/>
          <p:cNvSpPr>
            <a:spLocks noGrp="1"/>
          </p:cNvSpPr>
          <p:nvPr>
            <p:ph type="subTitle" idx="1"/>
          </p:nvPr>
        </p:nvSpPr>
        <p:spPr>
          <a:xfrm>
            <a:off x="0" y="469647"/>
            <a:ext cx="12192000" cy="844146"/>
          </a:xfrm>
        </p:spPr>
        <p:txBody>
          <a:bodyPr>
            <a:normAutofit/>
          </a:bodyPr>
          <a:lstStyle/>
          <a:p>
            <a:r>
              <a:rPr lang="de-DE" sz="2800" dirty="0">
                <a:latin typeface="Arial" panose="020B0604020202020204" pitchFamily="34" charset="0"/>
                <a:cs typeface="Arial" panose="020B0604020202020204" pitchFamily="34" charset="0"/>
              </a:rPr>
              <a:t>Mathematik 9b							25/03/2020   RCS</a:t>
            </a:r>
          </a:p>
        </p:txBody>
      </p:sp>
      <p:sp>
        <p:nvSpPr>
          <p:cNvPr id="7" name="Titel 3">
            <a:extLst>
              <a:ext uri="{FF2B5EF4-FFF2-40B4-BE49-F238E27FC236}">
                <a16:creationId xmlns:a16="http://schemas.microsoft.com/office/drawing/2014/main" id="{92F15B39-16CC-42C3-B50E-F78993DA65A2}"/>
              </a:ext>
            </a:extLst>
          </p:cNvPr>
          <p:cNvSpPr txBox="1">
            <a:spLocks/>
          </p:cNvSpPr>
          <p:nvPr/>
        </p:nvSpPr>
        <p:spPr>
          <a:xfrm>
            <a:off x="838200" y="365125"/>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de-DE" sz="4400" dirty="0"/>
          </a:p>
        </p:txBody>
      </p:sp>
      <p:sp>
        <p:nvSpPr>
          <p:cNvPr id="8" name="Inhaltsplatzhalter 5">
            <a:extLst>
              <a:ext uri="{FF2B5EF4-FFF2-40B4-BE49-F238E27FC236}">
                <a16:creationId xmlns:a16="http://schemas.microsoft.com/office/drawing/2014/main" id="{77E326B5-CF01-4D3D-82B5-45AC34D714E5}"/>
              </a:ext>
            </a:extLst>
          </p:cNvPr>
          <p:cNvSpPr txBox="1">
            <a:spLocks/>
          </p:cNvSpPr>
          <p:nvPr/>
        </p:nvSpPr>
        <p:spPr>
          <a:xfrm>
            <a:off x="6096001" y="1976575"/>
            <a:ext cx="5948854" cy="45162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dirty="0">
                <a:latin typeface="Arial" panose="020B0604020202020204" pitchFamily="34" charset="0"/>
                <a:cs typeface="Arial" panose="020B0604020202020204" pitchFamily="34" charset="0"/>
              </a:rPr>
              <a:t>Und das läuft heute:</a:t>
            </a:r>
          </a:p>
          <a:p>
            <a:pPr marL="342900" lvl="0" indent="-342900" algn="l">
              <a:buFont typeface="Arial" panose="020B0604020202020204" pitchFamily="34" charset="0"/>
              <a:buChar char="•"/>
            </a:pPr>
            <a:r>
              <a:rPr lang="de-DE" dirty="0">
                <a:latin typeface="Arial" panose="020B0604020202020204" pitchFamily="34" charset="0"/>
                <a:cs typeface="Arial" panose="020B0604020202020204" pitchFamily="34" charset="0"/>
              </a:rPr>
              <a:t>Kontrolle Eurer Lösungen zu den Aufgaben auf Seite 173.</a:t>
            </a:r>
          </a:p>
          <a:p>
            <a:pPr marL="342900" lvl="0" indent="-342900" algn="l">
              <a:buFont typeface="Arial" panose="020B0604020202020204" pitchFamily="34" charset="0"/>
              <a:buChar char="•"/>
            </a:pPr>
            <a:r>
              <a:rPr lang="de-DE" dirty="0">
                <a:latin typeface="Arial" panose="020B0604020202020204" pitchFamily="34" charset="0"/>
                <a:cs typeface="Arial" panose="020B0604020202020204" pitchFamily="34" charset="0"/>
              </a:rPr>
              <a:t>Ein paar weitere Aufgaben zum Üben, denn</a:t>
            </a:r>
          </a:p>
          <a:p>
            <a:pPr marL="800100" lvl="1" indent="-342900" algn="l">
              <a:buFont typeface="Arial" panose="020B0604020202020204" pitchFamily="34" charset="0"/>
              <a:buChar char="•"/>
            </a:pPr>
            <a:r>
              <a:rPr lang="de-DE" dirty="0">
                <a:latin typeface="Arial" panose="020B0604020202020204" pitchFamily="34" charset="0"/>
                <a:cs typeface="Arial" panose="020B0604020202020204" pitchFamily="34" charset="0"/>
              </a:rPr>
              <a:t>Für Freitag lade ich auch für Mathematik einen kleinen Test bei </a:t>
            </a:r>
            <a:r>
              <a:rPr lang="de-DE" dirty="0" err="1">
                <a:latin typeface="Arial" panose="020B0604020202020204" pitchFamily="34" charset="0"/>
                <a:cs typeface="Arial" panose="020B0604020202020204" pitchFamily="34" charset="0"/>
              </a:rPr>
              <a:t>itslearning</a:t>
            </a:r>
            <a:r>
              <a:rPr lang="de-DE" dirty="0">
                <a:latin typeface="Arial" panose="020B0604020202020204" pitchFamily="34" charset="0"/>
                <a:cs typeface="Arial" panose="020B0604020202020204" pitchFamily="34" charset="0"/>
              </a:rPr>
              <a:t>, bei dem einfach nur Aufgaben zu Kegeln, Prismen, Zylindern und Pyramiden vorkommen.</a:t>
            </a:r>
          </a:p>
          <a:p>
            <a:pPr marL="342900" lvl="0" indent="-342900" algn="l">
              <a:buFont typeface="Arial" panose="020B0604020202020204" pitchFamily="34" charset="0"/>
              <a:buChar char="•"/>
            </a:pPr>
            <a:r>
              <a:rPr lang="de-DE" dirty="0">
                <a:latin typeface="Arial" panose="020B0604020202020204" pitchFamily="34" charset="0"/>
                <a:cs typeface="Arial" panose="020B0604020202020204" pitchFamily="34" charset="0"/>
              </a:rPr>
              <a:t>Und es ist Mittwoch!</a:t>
            </a:r>
          </a:p>
        </p:txBody>
      </p:sp>
      <p:cxnSp>
        <p:nvCxnSpPr>
          <p:cNvPr id="12" name="Gerader Verbinder 11">
            <a:extLst>
              <a:ext uri="{FF2B5EF4-FFF2-40B4-BE49-F238E27FC236}">
                <a16:creationId xmlns:a16="http://schemas.microsoft.com/office/drawing/2014/main" id="{8AE16DBA-80BA-4EF9-974B-7DAD5B90AA0C}"/>
              </a:ext>
            </a:extLst>
          </p:cNvPr>
          <p:cNvCxnSpPr>
            <a:cxnSpLocks/>
          </p:cNvCxnSpPr>
          <p:nvPr/>
        </p:nvCxnSpPr>
        <p:spPr>
          <a:xfrm>
            <a:off x="0" y="1313793"/>
            <a:ext cx="12192000" cy="0"/>
          </a:xfrm>
          <a:prstGeom prst="line">
            <a:avLst/>
          </a:prstGeom>
        </p:spPr>
        <p:style>
          <a:lnRef idx="1">
            <a:schemeClr val="dk1"/>
          </a:lnRef>
          <a:fillRef idx="0">
            <a:schemeClr val="dk1"/>
          </a:fillRef>
          <a:effectRef idx="0">
            <a:schemeClr val="dk1"/>
          </a:effectRef>
          <a:fontRef idx="minor">
            <a:schemeClr val="tx1"/>
          </a:fontRef>
        </p:style>
      </p:cxnSp>
      <p:pic>
        <p:nvPicPr>
          <p:cNvPr id="9" name="Grafik 8" descr="Bildergebnis für kegel">
            <a:extLst>
              <a:ext uri="{FF2B5EF4-FFF2-40B4-BE49-F238E27FC236}">
                <a16:creationId xmlns:a16="http://schemas.microsoft.com/office/drawing/2014/main" id="{E006F670-511C-4E41-97C3-ABDFC419A2DF}"/>
              </a:ext>
            </a:extLst>
          </p:cNvPr>
          <p:cNvPicPr/>
          <p:nvPr/>
        </p:nvPicPr>
        <p:blipFill rotWithShape="1">
          <a:blip r:embed="rId4">
            <a:extLst>
              <a:ext uri="{28A0092B-C50C-407E-A947-70E740481C1C}">
                <a14:useLocalDpi xmlns:a14="http://schemas.microsoft.com/office/drawing/2010/main" val="0"/>
              </a:ext>
            </a:extLst>
          </a:blip>
          <a:srcRect r="63128"/>
          <a:stretch/>
        </p:blipFill>
        <p:spPr bwMode="auto">
          <a:xfrm>
            <a:off x="979104" y="1976575"/>
            <a:ext cx="3212752" cy="336241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31957257"/>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8E2F37-2A4F-4EA7-8635-CCF509941328}"/>
              </a:ext>
            </a:extLst>
          </p:cNvPr>
          <p:cNvSpPr>
            <a:spLocks noGrp="1"/>
          </p:cNvSpPr>
          <p:nvPr>
            <p:ph type="title"/>
          </p:nvPr>
        </p:nvSpPr>
        <p:spPr/>
        <p:txBody>
          <a:bodyPr/>
          <a:lstStyle/>
          <a:p>
            <a:r>
              <a:rPr lang="de-DE" dirty="0">
                <a:latin typeface="Arial" panose="020B0604020202020204" pitchFamily="34" charset="0"/>
                <a:cs typeface="Arial" panose="020B0604020202020204" pitchFamily="34" charset="0"/>
              </a:rPr>
              <a:t>Weitere Aufgaben</a:t>
            </a:r>
          </a:p>
        </p:txBody>
      </p:sp>
      <p:sp>
        <p:nvSpPr>
          <p:cNvPr id="3" name="Inhaltsplatzhalter 2">
            <a:extLst>
              <a:ext uri="{FF2B5EF4-FFF2-40B4-BE49-F238E27FC236}">
                <a16:creationId xmlns:a16="http://schemas.microsoft.com/office/drawing/2014/main" id="{C32A49FA-099A-4022-9598-FAFE7B21D825}"/>
              </a:ext>
            </a:extLst>
          </p:cNvPr>
          <p:cNvSpPr>
            <a:spLocks noGrp="1"/>
          </p:cNvSpPr>
          <p:nvPr>
            <p:ph idx="1"/>
          </p:nvPr>
        </p:nvSpPr>
        <p:spPr>
          <a:xfrm>
            <a:off x="838200" y="1825624"/>
            <a:ext cx="10515600" cy="4527049"/>
          </a:xfrm>
        </p:spPr>
        <p:txBody>
          <a:bodyPr>
            <a:normAutofit lnSpcReduction="10000"/>
          </a:bodyPr>
          <a:lstStyle/>
          <a:p>
            <a:r>
              <a:rPr lang="de-DE" dirty="0">
                <a:latin typeface="Arial" panose="020B0604020202020204" pitchFamily="34" charset="0"/>
                <a:cs typeface="Arial" panose="020B0604020202020204" pitchFamily="34" charset="0"/>
              </a:rPr>
              <a:t>Eine Aufgabe von:</a:t>
            </a:r>
          </a:p>
          <a:p>
            <a:pPr lvl="1"/>
            <a:r>
              <a:rPr lang="de-DE" sz="2800" dirty="0">
                <a:latin typeface="Arial" panose="020B0604020202020204" pitchFamily="34" charset="0"/>
                <a:cs typeface="Arial" panose="020B0604020202020204" pitchFamily="34" charset="0"/>
              </a:rPr>
              <a:t>Seite 174 Nr. 12, 13, 14.</a:t>
            </a:r>
          </a:p>
          <a:p>
            <a:r>
              <a:rPr lang="de-DE" dirty="0">
                <a:latin typeface="Arial" panose="020B0604020202020204" pitchFamily="34" charset="0"/>
                <a:cs typeface="Arial" panose="020B0604020202020204" pitchFamily="34" charset="0"/>
              </a:rPr>
              <a:t>Seite 174 Nr. 16</a:t>
            </a:r>
          </a:p>
          <a:p>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Wiederholt noch einmal alle Formeln, die wir im Abschnitt Volumina und Oberflächen von Prismen, Pyramiden, Zylindern und Kegeln hatten. Macht Euch dazu einen Spickzettel. Den könnt Ihr von mir aus auch am Freitag benutzen.</a:t>
            </a:r>
          </a:p>
          <a:p>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Viel Erfolg!</a:t>
            </a:r>
          </a:p>
          <a:p>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6540054"/>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D3C654-FB48-4BE0-82A3-F765B00DA6E5}"/>
              </a:ext>
            </a:extLst>
          </p:cNvPr>
          <p:cNvSpPr>
            <a:spLocks noGrp="1"/>
          </p:cNvSpPr>
          <p:nvPr>
            <p:ph type="title"/>
          </p:nvPr>
        </p:nvSpPr>
        <p:spPr/>
        <p:txBody>
          <a:bodyPr/>
          <a:lstStyle/>
          <a:p>
            <a:r>
              <a:rPr lang="de-DE" dirty="0">
                <a:latin typeface="Arial" panose="020B0604020202020204" pitchFamily="34" charset="0"/>
                <a:cs typeface="Arial" panose="020B0604020202020204" pitchFamily="34" charset="0"/>
              </a:rPr>
              <a:t>Also erstmal </a:t>
            </a:r>
            <a:br>
              <a:rPr lang="de-DE"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Kopfrechnen!</a:t>
            </a:r>
          </a:p>
        </p:txBody>
      </p:sp>
      <p:pic>
        <p:nvPicPr>
          <p:cNvPr id="7" name="Inhaltsplatzhalter 6">
            <a:extLst>
              <a:ext uri="{FF2B5EF4-FFF2-40B4-BE49-F238E27FC236}">
                <a16:creationId xmlns:a16="http://schemas.microsoft.com/office/drawing/2014/main" id="{8044E30B-7CA4-4BD2-9A98-6387592B767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0462" r="51595"/>
          <a:stretch/>
        </p:blipFill>
        <p:spPr>
          <a:xfrm>
            <a:off x="7099443" y="0"/>
            <a:ext cx="5092557" cy="6817750"/>
          </a:xfrm>
        </p:spPr>
      </p:pic>
    </p:spTree>
    <p:extLst>
      <p:ext uri="{BB962C8B-B14F-4D97-AF65-F5344CB8AC3E}">
        <p14:creationId xmlns:p14="http://schemas.microsoft.com/office/powerpoint/2010/main" val="71792719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2F3D1F-6DA7-4CD8-AD7C-3CF9F59F50C9}"/>
              </a:ext>
            </a:extLst>
          </p:cNvPr>
          <p:cNvSpPr>
            <a:spLocks noGrp="1"/>
          </p:cNvSpPr>
          <p:nvPr>
            <p:ph type="title"/>
          </p:nvPr>
        </p:nvSpPr>
        <p:spPr/>
        <p:txBody>
          <a:bodyPr>
            <a:normAutofit/>
          </a:bodyPr>
          <a:lstStyle/>
          <a:p>
            <a:r>
              <a:rPr lang="de-DE" sz="4000" dirty="0">
                <a:latin typeface="Arial" panose="020B0604020202020204" pitchFamily="34" charset="0"/>
                <a:cs typeface="Arial" panose="020B0604020202020204" pitchFamily="34" charset="0"/>
              </a:rPr>
              <a:t>Kommen wir zu den Lösungen zur Seite 173!</a:t>
            </a:r>
          </a:p>
        </p:txBody>
      </p:sp>
      <p:pic>
        <p:nvPicPr>
          <p:cNvPr id="5" name="Grafik 4">
            <a:extLst>
              <a:ext uri="{FF2B5EF4-FFF2-40B4-BE49-F238E27FC236}">
                <a16:creationId xmlns:a16="http://schemas.microsoft.com/office/drawing/2014/main" id="{EE0BA624-55B9-43E9-AA11-DF94EC0D7394}"/>
              </a:ext>
            </a:extLst>
          </p:cNvPr>
          <p:cNvPicPr>
            <a:picLocks noChangeAspect="1"/>
          </p:cNvPicPr>
          <p:nvPr/>
        </p:nvPicPr>
        <p:blipFill rotWithShape="1">
          <a:blip r:embed="rId2">
            <a:extLst>
              <a:ext uri="{28A0092B-C50C-407E-A947-70E740481C1C}">
                <a14:useLocalDpi xmlns:a14="http://schemas.microsoft.com/office/drawing/2010/main" val="0"/>
              </a:ext>
            </a:extLst>
          </a:blip>
          <a:srcRect r="43594"/>
          <a:stretch/>
        </p:blipFill>
        <p:spPr>
          <a:xfrm>
            <a:off x="3246634" y="2434508"/>
            <a:ext cx="3708971" cy="4423492"/>
          </a:xfrm>
          <a:prstGeom prst="rect">
            <a:avLst/>
          </a:prstGeom>
        </p:spPr>
      </p:pic>
      <p:sp>
        <p:nvSpPr>
          <p:cNvPr id="6" name="Textfeld 5">
            <a:extLst>
              <a:ext uri="{FF2B5EF4-FFF2-40B4-BE49-F238E27FC236}">
                <a16:creationId xmlns:a16="http://schemas.microsoft.com/office/drawing/2014/main" id="{13119F9C-96D8-401E-A4B6-528C7527AC6A}"/>
              </a:ext>
            </a:extLst>
          </p:cNvPr>
          <p:cNvSpPr txBox="1"/>
          <p:nvPr/>
        </p:nvSpPr>
        <p:spPr>
          <a:xfrm>
            <a:off x="4990824" y="5780109"/>
            <a:ext cx="1662850" cy="307777"/>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 matheretter.de</a:t>
            </a:r>
          </a:p>
        </p:txBody>
      </p:sp>
      <p:sp>
        <p:nvSpPr>
          <p:cNvPr id="7" name="Textfeld 6">
            <a:extLst>
              <a:ext uri="{FF2B5EF4-FFF2-40B4-BE49-F238E27FC236}">
                <a16:creationId xmlns:a16="http://schemas.microsoft.com/office/drawing/2014/main" id="{48D36C1E-7506-4AEB-97DA-7943AD612DCD}"/>
              </a:ext>
            </a:extLst>
          </p:cNvPr>
          <p:cNvSpPr txBox="1"/>
          <p:nvPr/>
        </p:nvSpPr>
        <p:spPr>
          <a:xfrm>
            <a:off x="1849349" y="1553769"/>
            <a:ext cx="7514262" cy="369332"/>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Erst einmal eine Übersicht, wie man die einzelnen Elemente berechnet.</a:t>
            </a:r>
          </a:p>
        </p:txBody>
      </p:sp>
      <mc:AlternateContent xmlns:mc="http://schemas.openxmlformats.org/markup-compatibility/2006">
        <mc:Choice xmlns:a14="http://schemas.microsoft.com/office/drawing/2010/main" Requires="a14">
          <p:sp>
            <p:nvSpPr>
              <p:cNvPr id="8" name="Legende: mit gebogener Linie mit Rahmen und Akzentuierungsbalken 7">
                <a:extLst>
                  <a:ext uri="{FF2B5EF4-FFF2-40B4-BE49-F238E27FC236}">
                    <a16:creationId xmlns:a16="http://schemas.microsoft.com/office/drawing/2014/main" id="{25932980-7BF7-4992-82E2-A9E223A11032}"/>
                  </a:ext>
                </a:extLst>
              </p:cNvPr>
              <p:cNvSpPr/>
              <p:nvPr/>
            </p:nvSpPr>
            <p:spPr>
              <a:xfrm>
                <a:off x="7390974" y="2231057"/>
                <a:ext cx="2338654" cy="1662850"/>
              </a:xfrm>
              <a:prstGeom prst="accentBorderCallout2">
                <a:avLst>
                  <a:gd name="adj1" fmla="val 18750"/>
                  <a:gd name="adj2" fmla="val -8333"/>
                  <a:gd name="adj3" fmla="val 18750"/>
                  <a:gd name="adj4" fmla="val -16667"/>
                  <a:gd name="adj5" fmla="val 119259"/>
                  <a:gd name="adj6" fmla="val -7711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Die Seite s berechnet man durch den Satz des Pythagoras:</a:t>
                </a:r>
              </a:p>
              <a:p>
                <a:pPr algn="ct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𝑠</m:t>
                      </m:r>
                      <m:r>
                        <a:rPr lang="de-DE" b="0" i="1" smtClean="0">
                          <a:latin typeface="Cambria Math" panose="02040503050406030204" pitchFamily="18" charset="0"/>
                        </a:rPr>
                        <m:t>=</m:t>
                      </m:r>
                      <m:rad>
                        <m:radPr>
                          <m:degHide m:val="on"/>
                          <m:ctrlPr>
                            <a:rPr lang="de-DE" b="0" i="1" smtClean="0">
                              <a:latin typeface="Cambria Math" panose="02040503050406030204" pitchFamily="18" charset="0"/>
                            </a:rPr>
                          </m:ctrlPr>
                        </m:radPr>
                        <m:deg/>
                        <m:e>
                          <m:sSup>
                            <m:sSupPr>
                              <m:ctrlPr>
                                <a:rPr lang="de-DE" b="0" i="1" smtClean="0">
                                  <a:latin typeface="Cambria Math" panose="02040503050406030204" pitchFamily="18" charset="0"/>
                                </a:rPr>
                              </m:ctrlPr>
                            </m:sSupPr>
                            <m:e>
                              <m:d>
                                <m:dPr>
                                  <m:ctrlPr>
                                    <a:rPr lang="de-DE" b="0" i="1" smtClean="0">
                                      <a:latin typeface="Cambria Math" panose="02040503050406030204" pitchFamily="18" charset="0"/>
                                    </a:rPr>
                                  </m:ctrlPr>
                                </m:dPr>
                                <m:e>
                                  <m:f>
                                    <m:fPr>
                                      <m:ctrlPr>
                                        <a:rPr lang="de-DE" b="0" i="1" smtClean="0">
                                          <a:latin typeface="Cambria Math" panose="02040503050406030204" pitchFamily="18" charset="0"/>
                                        </a:rPr>
                                      </m:ctrlPr>
                                    </m:fPr>
                                    <m:num>
                                      <m:r>
                                        <a:rPr lang="de-DE" b="0" i="1" smtClean="0">
                                          <a:latin typeface="Cambria Math" panose="02040503050406030204" pitchFamily="18" charset="0"/>
                                        </a:rPr>
                                        <m:t>𝑑</m:t>
                                      </m:r>
                                    </m:num>
                                    <m:den>
                                      <m:r>
                                        <a:rPr lang="de-DE" b="0" i="1" smtClean="0">
                                          <a:latin typeface="Cambria Math" panose="02040503050406030204" pitchFamily="18" charset="0"/>
                                        </a:rPr>
                                        <m:t>2</m:t>
                                      </m:r>
                                    </m:den>
                                  </m:f>
                                </m:e>
                              </m:d>
                            </m:e>
                            <m:sup>
                              <m:r>
                                <a:rPr lang="de-DE" b="0" i="1" smtClean="0">
                                  <a:latin typeface="Cambria Math" panose="02040503050406030204" pitchFamily="18" charset="0"/>
                                </a:rPr>
                                <m:t>2</m:t>
                              </m:r>
                            </m:sup>
                          </m:sSup>
                          <m:r>
                            <a:rPr lang="de-DE" b="0" i="1" smtClean="0">
                              <a:latin typeface="Cambria Math" panose="02040503050406030204" pitchFamily="18" charset="0"/>
                            </a:rPr>
                            <m:t>+</m:t>
                          </m:r>
                          <m:sSup>
                            <m:sSupPr>
                              <m:ctrlPr>
                                <a:rPr lang="de-DE" b="0" i="1" smtClean="0">
                                  <a:latin typeface="Cambria Math" panose="02040503050406030204" pitchFamily="18" charset="0"/>
                                </a:rPr>
                              </m:ctrlPr>
                            </m:sSupPr>
                            <m:e>
                              <m:r>
                                <a:rPr lang="de-DE" b="0" i="1" smtClean="0">
                                  <a:latin typeface="Cambria Math" panose="02040503050406030204" pitchFamily="18" charset="0"/>
                                </a:rPr>
                                <m:t>h</m:t>
                              </m:r>
                            </m:e>
                            <m:sup>
                              <m:r>
                                <a:rPr lang="de-DE" b="0" i="1" smtClean="0">
                                  <a:latin typeface="Cambria Math" panose="02040503050406030204" pitchFamily="18" charset="0"/>
                                </a:rPr>
                                <m:t>2</m:t>
                              </m:r>
                            </m:sup>
                          </m:sSup>
                        </m:e>
                      </m:rad>
                    </m:oMath>
                  </m:oMathPara>
                </a14:m>
                <a:endParaRPr lang="de-DE" dirty="0"/>
              </a:p>
            </p:txBody>
          </p:sp>
        </mc:Choice>
        <mc:Fallback>
          <p:sp>
            <p:nvSpPr>
              <p:cNvPr id="8" name="Legende: mit gebogener Linie mit Rahmen und Akzentuierungsbalken 7">
                <a:extLst>
                  <a:ext uri="{FF2B5EF4-FFF2-40B4-BE49-F238E27FC236}">
                    <a16:creationId xmlns:a16="http://schemas.microsoft.com/office/drawing/2014/main" id="{25932980-7BF7-4992-82E2-A9E223A11032}"/>
                  </a:ext>
                </a:extLst>
              </p:cNvPr>
              <p:cNvSpPr>
                <a:spLocks noRot="1" noChangeAspect="1" noMove="1" noResize="1" noEditPoints="1" noAdjustHandles="1" noChangeArrowheads="1" noChangeShapeType="1" noTextEdit="1"/>
              </p:cNvSpPr>
              <p:nvPr/>
            </p:nvSpPr>
            <p:spPr>
              <a:xfrm>
                <a:off x="7390974" y="2231057"/>
                <a:ext cx="2338654" cy="1662850"/>
              </a:xfrm>
              <a:prstGeom prst="accentBorderCallout2">
                <a:avLst>
                  <a:gd name="adj1" fmla="val 18750"/>
                  <a:gd name="adj2" fmla="val -8333"/>
                  <a:gd name="adj3" fmla="val 18750"/>
                  <a:gd name="adj4" fmla="val -16667"/>
                  <a:gd name="adj5" fmla="val 119259"/>
                  <a:gd name="adj6" fmla="val -77115"/>
                </a:avLst>
              </a:prstGeom>
              <a:blipFill>
                <a:blip r:embed="rId3"/>
                <a:stretch>
                  <a:fillRect/>
                </a:stretch>
              </a:blipFill>
            </p:spPr>
            <p:txBody>
              <a:bodyPr/>
              <a:lstStyle/>
              <a:p>
                <a:r>
                  <a:rPr lang="de-DE">
                    <a:noFill/>
                  </a:rPr>
                  <a:t> </a:t>
                </a:r>
              </a:p>
            </p:txBody>
          </p:sp>
        </mc:Fallback>
      </mc:AlternateContent>
      <p:cxnSp>
        <p:nvCxnSpPr>
          <p:cNvPr id="10" name="Gerader Verbinder 9">
            <a:extLst>
              <a:ext uri="{FF2B5EF4-FFF2-40B4-BE49-F238E27FC236}">
                <a16:creationId xmlns:a16="http://schemas.microsoft.com/office/drawing/2014/main" id="{04DDB7F5-D62E-49A8-8583-E39D65F7FBC4}"/>
              </a:ext>
            </a:extLst>
          </p:cNvPr>
          <p:cNvCxnSpPr>
            <a:cxnSpLocks/>
          </p:cNvCxnSpPr>
          <p:nvPr/>
        </p:nvCxnSpPr>
        <p:spPr>
          <a:xfrm flipH="1" flipV="1">
            <a:off x="4592548" y="4572000"/>
            <a:ext cx="1109609" cy="1099336"/>
          </a:xfrm>
          <a:prstGeom prst="line">
            <a:avLst/>
          </a:prstGeom>
          <a:ln w="28575">
            <a:solidFill>
              <a:srgbClr val="574628"/>
            </a:solidFill>
          </a:ln>
        </p:spPr>
        <p:style>
          <a:lnRef idx="1">
            <a:schemeClr val="accent1"/>
          </a:lnRef>
          <a:fillRef idx="0">
            <a:schemeClr val="accent1"/>
          </a:fillRef>
          <a:effectRef idx="0">
            <a:schemeClr val="accent1"/>
          </a:effectRef>
          <a:fontRef idx="minor">
            <a:schemeClr val="tx1"/>
          </a:fontRef>
        </p:style>
      </p:cxnSp>
      <p:sp>
        <p:nvSpPr>
          <p:cNvPr id="12" name="Textfeld 11">
            <a:extLst>
              <a:ext uri="{FF2B5EF4-FFF2-40B4-BE49-F238E27FC236}">
                <a16:creationId xmlns:a16="http://schemas.microsoft.com/office/drawing/2014/main" id="{2D1240BD-A653-4ADE-878D-8470CA6E44F1}"/>
              </a:ext>
            </a:extLst>
          </p:cNvPr>
          <p:cNvSpPr txBox="1"/>
          <p:nvPr/>
        </p:nvSpPr>
        <p:spPr>
          <a:xfrm>
            <a:off x="4592548" y="4818580"/>
            <a:ext cx="174661" cy="276999"/>
          </a:xfrm>
          <a:prstGeom prst="rect">
            <a:avLst/>
          </a:prstGeom>
          <a:noFill/>
        </p:spPr>
        <p:txBody>
          <a:bodyPr wrap="square" rtlCol="0">
            <a:spAutoFit/>
          </a:bodyPr>
          <a:lstStyle/>
          <a:p>
            <a:r>
              <a:rPr lang="de-DE" sz="1200" b="1" dirty="0">
                <a:latin typeface="Arial" panose="020B0604020202020204" pitchFamily="34" charset="0"/>
                <a:cs typeface="Arial" panose="020B0604020202020204" pitchFamily="34" charset="0"/>
              </a:rPr>
              <a:t>d</a:t>
            </a:r>
          </a:p>
        </p:txBody>
      </p:sp>
      <mc:AlternateContent xmlns:mc="http://schemas.openxmlformats.org/markup-compatibility/2006">
        <mc:Choice xmlns:a14="http://schemas.microsoft.com/office/drawing/2010/main" Requires="a14">
          <p:sp>
            <p:nvSpPr>
              <p:cNvPr id="13" name="Legende: mit gebogener Linie mit Rahmen und Akzentuierungsbalken 12">
                <a:extLst>
                  <a:ext uri="{FF2B5EF4-FFF2-40B4-BE49-F238E27FC236}">
                    <a16:creationId xmlns:a16="http://schemas.microsoft.com/office/drawing/2014/main" id="{076A7AAC-D101-455F-BA28-C65E67A6DD6B}"/>
                  </a:ext>
                </a:extLst>
              </p:cNvPr>
              <p:cNvSpPr/>
              <p:nvPr/>
            </p:nvSpPr>
            <p:spPr>
              <a:xfrm>
                <a:off x="334442" y="4601441"/>
                <a:ext cx="2338654" cy="1325563"/>
              </a:xfrm>
              <a:prstGeom prst="accentBorderCallout2">
                <a:avLst>
                  <a:gd name="adj1" fmla="val 56572"/>
                  <a:gd name="adj2" fmla="val 104572"/>
                  <a:gd name="adj3" fmla="val 9408"/>
                  <a:gd name="adj4" fmla="val 130066"/>
                  <a:gd name="adj5" fmla="val 7961"/>
                  <a:gd name="adj6" fmla="val 186477"/>
                </a:avLst>
              </a:prstGeom>
              <a:solidFill>
                <a:srgbClr val="756447"/>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Die Diagonale d berechnet man durch den Satz des Pythagoras:</a:t>
                </a:r>
              </a:p>
              <a:p>
                <a:pPr algn="ct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𝑑</m:t>
                      </m:r>
                      <m:r>
                        <a:rPr lang="de-DE" b="0" i="1" smtClean="0">
                          <a:latin typeface="Cambria Math" panose="02040503050406030204" pitchFamily="18" charset="0"/>
                        </a:rPr>
                        <m:t>=</m:t>
                      </m:r>
                      <m:rad>
                        <m:radPr>
                          <m:degHide m:val="on"/>
                          <m:ctrlPr>
                            <a:rPr lang="de-DE" b="0" i="1" smtClean="0">
                              <a:latin typeface="Cambria Math" panose="02040503050406030204" pitchFamily="18" charset="0"/>
                            </a:rPr>
                          </m:ctrlPr>
                        </m:radPr>
                        <m:deg/>
                        <m:e>
                          <m:r>
                            <a:rPr lang="de-DE" b="0" i="1" smtClean="0">
                              <a:latin typeface="Cambria Math" panose="02040503050406030204" pitchFamily="18" charset="0"/>
                            </a:rPr>
                            <m:t>𝑎</m:t>
                          </m:r>
                          <m:r>
                            <a:rPr lang="de-DE" b="0" i="1" smtClean="0">
                              <a:latin typeface="Cambria Math" panose="02040503050406030204" pitchFamily="18" charset="0"/>
                            </a:rPr>
                            <m:t>²+</m:t>
                          </m:r>
                          <m:r>
                            <a:rPr lang="de-DE" b="0" i="1" smtClean="0">
                              <a:latin typeface="Cambria Math" panose="02040503050406030204" pitchFamily="18" charset="0"/>
                            </a:rPr>
                            <m:t>𝑎</m:t>
                          </m:r>
                          <m:r>
                            <a:rPr lang="de-DE" b="0" i="1" smtClean="0">
                              <a:latin typeface="Cambria Math" panose="02040503050406030204" pitchFamily="18" charset="0"/>
                            </a:rPr>
                            <m:t>²</m:t>
                          </m:r>
                        </m:e>
                      </m:rad>
                    </m:oMath>
                  </m:oMathPara>
                </a14:m>
                <a:endParaRPr lang="de-DE" dirty="0"/>
              </a:p>
            </p:txBody>
          </p:sp>
        </mc:Choice>
        <mc:Fallback>
          <p:sp>
            <p:nvSpPr>
              <p:cNvPr id="13" name="Legende: mit gebogener Linie mit Rahmen und Akzentuierungsbalken 12">
                <a:extLst>
                  <a:ext uri="{FF2B5EF4-FFF2-40B4-BE49-F238E27FC236}">
                    <a16:creationId xmlns:a16="http://schemas.microsoft.com/office/drawing/2014/main" id="{076A7AAC-D101-455F-BA28-C65E67A6DD6B}"/>
                  </a:ext>
                </a:extLst>
              </p:cNvPr>
              <p:cNvSpPr>
                <a:spLocks noRot="1" noChangeAspect="1" noMove="1" noResize="1" noEditPoints="1" noAdjustHandles="1" noChangeArrowheads="1" noChangeShapeType="1" noTextEdit="1"/>
              </p:cNvSpPr>
              <p:nvPr/>
            </p:nvSpPr>
            <p:spPr>
              <a:xfrm>
                <a:off x="334442" y="4601441"/>
                <a:ext cx="2338654" cy="1325563"/>
              </a:xfrm>
              <a:prstGeom prst="accentBorderCallout2">
                <a:avLst>
                  <a:gd name="adj1" fmla="val 56572"/>
                  <a:gd name="adj2" fmla="val 104572"/>
                  <a:gd name="adj3" fmla="val 9408"/>
                  <a:gd name="adj4" fmla="val 130066"/>
                  <a:gd name="adj5" fmla="val 7961"/>
                  <a:gd name="adj6" fmla="val 186477"/>
                </a:avLst>
              </a:prstGeom>
              <a:blipFill>
                <a:blip r:embed="rId4"/>
                <a:stretch>
                  <a:fillRect t="-858"/>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15" name="Legende: mit gebogener Linie mit Rahmen und Akzentuierungsbalken 14">
                <a:extLst>
                  <a:ext uri="{FF2B5EF4-FFF2-40B4-BE49-F238E27FC236}">
                    <a16:creationId xmlns:a16="http://schemas.microsoft.com/office/drawing/2014/main" id="{7E5BE57D-ED0C-4E97-A832-40F16FDA839F}"/>
                  </a:ext>
                </a:extLst>
              </p:cNvPr>
              <p:cNvSpPr/>
              <p:nvPr/>
            </p:nvSpPr>
            <p:spPr>
              <a:xfrm>
                <a:off x="7728309" y="4264154"/>
                <a:ext cx="2338654" cy="1662850"/>
              </a:xfrm>
              <a:prstGeom prst="accentBorderCallout2">
                <a:avLst>
                  <a:gd name="adj1" fmla="val 18750"/>
                  <a:gd name="adj2" fmla="val -8333"/>
                  <a:gd name="adj3" fmla="val 18750"/>
                  <a:gd name="adj4" fmla="val -16667"/>
                  <a:gd name="adj5" fmla="val 12368"/>
                  <a:gd name="adj6" fmla="val -74479"/>
                </a:avLst>
              </a:prstGeom>
              <a:solidFill>
                <a:srgbClr val="93C652"/>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sz="1600" dirty="0">
                    <a:solidFill>
                      <a:sysClr val="windowText" lastClr="000000"/>
                    </a:solidFill>
                    <a:latin typeface="Arial" panose="020B0604020202020204" pitchFamily="34" charset="0"/>
                    <a:cs typeface="Arial" panose="020B0604020202020204" pitchFamily="34" charset="0"/>
                  </a:rPr>
                  <a:t>Die Höhe h</a:t>
                </a:r>
                <a:r>
                  <a:rPr lang="de-DE" sz="1600" baseline="-25000" dirty="0">
                    <a:solidFill>
                      <a:sysClr val="windowText" lastClr="000000"/>
                    </a:solidFill>
                    <a:latin typeface="Arial" panose="020B0604020202020204" pitchFamily="34" charset="0"/>
                    <a:cs typeface="Arial" panose="020B0604020202020204" pitchFamily="34" charset="0"/>
                  </a:rPr>
                  <a:t>a</a:t>
                </a:r>
                <a:r>
                  <a:rPr lang="de-DE" sz="1600" dirty="0">
                    <a:solidFill>
                      <a:sysClr val="windowText" lastClr="000000"/>
                    </a:solidFill>
                    <a:latin typeface="Arial" panose="020B0604020202020204" pitchFamily="34" charset="0"/>
                    <a:cs typeface="Arial" panose="020B0604020202020204" pitchFamily="34" charset="0"/>
                  </a:rPr>
                  <a:t> berechnet man durch den Satz des Pythagoras:</a:t>
                </a:r>
              </a:p>
              <a:p>
                <a:pPr algn="ctr"/>
                <a14:m>
                  <m:oMathPara xmlns:m="http://schemas.openxmlformats.org/officeDocument/2006/math">
                    <m:oMathParaPr>
                      <m:jc m:val="centerGroup"/>
                    </m:oMathParaPr>
                    <m:oMath xmlns:m="http://schemas.openxmlformats.org/officeDocument/2006/math">
                      <m:sSub>
                        <m:sSubPr>
                          <m:ctrlPr>
                            <a:rPr lang="de-DE" b="0" i="1" smtClean="0">
                              <a:solidFill>
                                <a:sysClr val="windowText" lastClr="000000"/>
                              </a:solidFill>
                              <a:latin typeface="Cambria Math" panose="02040503050406030204" pitchFamily="18" charset="0"/>
                            </a:rPr>
                          </m:ctrlPr>
                        </m:sSubPr>
                        <m:e>
                          <m:r>
                            <a:rPr lang="de-DE" b="0" i="1" smtClean="0">
                              <a:solidFill>
                                <a:sysClr val="windowText" lastClr="000000"/>
                              </a:solidFill>
                              <a:latin typeface="Cambria Math" panose="02040503050406030204" pitchFamily="18" charset="0"/>
                            </a:rPr>
                            <m:t>h</m:t>
                          </m:r>
                        </m:e>
                        <m:sub>
                          <m:r>
                            <a:rPr lang="de-DE" b="0" i="1" smtClean="0">
                              <a:solidFill>
                                <a:sysClr val="windowText" lastClr="000000"/>
                              </a:solidFill>
                              <a:latin typeface="Cambria Math" panose="02040503050406030204" pitchFamily="18" charset="0"/>
                            </a:rPr>
                            <m:t>𝑎</m:t>
                          </m:r>
                        </m:sub>
                      </m:sSub>
                      <m:r>
                        <a:rPr lang="de-DE" b="0" i="1" smtClean="0">
                          <a:solidFill>
                            <a:sysClr val="windowText" lastClr="000000"/>
                          </a:solidFill>
                          <a:latin typeface="Cambria Math" panose="02040503050406030204" pitchFamily="18" charset="0"/>
                        </a:rPr>
                        <m:t>=</m:t>
                      </m:r>
                      <m:rad>
                        <m:radPr>
                          <m:degHide m:val="on"/>
                          <m:ctrlPr>
                            <a:rPr lang="de-DE" b="0" i="1" smtClean="0">
                              <a:solidFill>
                                <a:sysClr val="windowText" lastClr="000000"/>
                              </a:solidFill>
                              <a:latin typeface="Cambria Math" panose="02040503050406030204" pitchFamily="18" charset="0"/>
                            </a:rPr>
                          </m:ctrlPr>
                        </m:radPr>
                        <m:deg/>
                        <m:e>
                          <m:sSup>
                            <m:sSupPr>
                              <m:ctrlPr>
                                <a:rPr lang="de-DE" b="0" i="1" smtClean="0">
                                  <a:solidFill>
                                    <a:sysClr val="windowText" lastClr="000000"/>
                                  </a:solidFill>
                                  <a:latin typeface="Cambria Math" panose="02040503050406030204" pitchFamily="18" charset="0"/>
                                </a:rPr>
                              </m:ctrlPr>
                            </m:sSupPr>
                            <m:e>
                              <m:d>
                                <m:dPr>
                                  <m:ctrlPr>
                                    <a:rPr lang="de-DE" b="0" i="1" smtClean="0">
                                      <a:solidFill>
                                        <a:sysClr val="windowText" lastClr="000000"/>
                                      </a:solidFill>
                                      <a:latin typeface="Cambria Math" panose="02040503050406030204" pitchFamily="18" charset="0"/>
                                    </a:rPr>
                                  </m:ctrlPr>
                                </m:dPr>
                                <m:e>
                                  <m:f>
                                    <m:fPr>
                                      <m:ctrlPr>
                                        <a:rPr lang="de-DE" b="0" i="1" smtClean="0">
                                          <a:solidFill>
                                            <a:sysClr val="windowText" lastClr="000000"/>
                                          </a:solidFill>
                                          <a:latin typeface="Cambria Math" panose="02040503050406030204" pitchFamily="18" charset="0"/>
                                        </a:rPr>
                                      </m:ctrlPr>
                                    </m:fPr>
                                    <m:num>
                                      <m:r>
                                        <a:rPr lang="de-DE" b="0" i="1" smtClean="0">
                                          <a:solidFill>
                                            <a:sysClr val="windowText" lastClr="000000"/>
                                          </a:solidFill>
                                          <a:latin typeface="Cambria Math" panose="02040503050406030204" pitchFamily="18" charset="0"/>
                                        </a:rPr>
                                        <m:t>𝑎</m:t>
                                      </m:r>
                                    </m:num>
                                    <m:den>
                                      <m:r>
                                        <a:rPr lang="de-DE" b="0" i="1" smtClean="0">
                                          <a:solidFill>
                                            <a:sysClr val="windowText" lastClr="000000"/>
                                          </a:solidFill>
                                          <a:latin typeface="Cambria Math" panose="02040503050406030204" pitchFamily="18" charset="0"/>
                                        </a:rPr>
                                        <m:t>2</m:t>
                                      </m:r>
                                    </m:den>
                                  </m:f>
                                </m:e>
                              </m:d>
                            </m:e>
                            <m:sup>
                              <m:r>
                                <a:rPr lang="de-DE" b="0" i="1" smtClean="0">
                                  <a:solidFill>
                                    <a:sysClr val="windowText" lastClr="000000"/>
                                  </a:solidFill>
                                  <a:latin typeface="Cambria Math" panose="02040503050406030204" pitchFamily="18" charset="0"/>
                                </a:rPr>
                                <m:t>2</m:t>
                              </m:r>
                            </m:sup>
                          </m:sSup>
                          <m:r>
                            <a:rPr lang="de-DE" b="0" i="1" smtClean="0">
                              <a:solidFill>
                                <a:sysClr val="windowText" lastClr="000000"/>
                              </a:solidFill>
                              <a:latin typeface="Cambria Math" panose="02040503050406030204" pitchFamily="18" charset="0"/>
                            </a:rPr>
                            <m:t>+</m:t>
                          </m:r>
                          <m:sSup>
                            <m:sSupPr>
                              <m:ctrlPr>
                                <a:rPr lang="de-DE" b="0" i="1" smtClean="0">
                                  <a:solidFill>
                                    <a:sysClr val="windowText" lastClr="000000"/>
                                  </a:solidFill>
                                  <a:latin typeface="Cambria Math" panose="02040503050406030204" pitchFamily="18" charset="0"/>
                                </a:rPr>
                              </m:ctrlPr>
                            </m:sSupPr>
                            <m:e>
                              <m:r>
                                <a:rPr lang="de-DE" b="0" i="1" smtClean="0">
                                  <a:solidFill>
                                    <a:sysClr val="windowText" lastClr="000000"/>
                                  </a:solidFill>
                                  <a:latin typeface="Cambria Math" panose="02040503050406030204" pitchFamily="18" charset="0"/>
                                </a:rPr>
                                <m:t>h</m:t>
                              </m:r>
                            </m:e>
                            <m:sup>
                              <m:r>
                                <a:rPr lang="de-DE" b="0" i="1" smtClean="0">
                                  <a:solidFill>
                                    <a:sysClr val="windowText" lastClr="000000"/>
                                  </a:solidFill>
                                  <a:latin typeface="Cambria Math" panose="02040503050406030204" pitchFamily="18" charset="0"/>
                                </a:rPr>
                                <m:t>2</m:t>
                              </m:r>
                            </m:sup>
                          </m:sSup>
                        </m:e>
                      </m:rad>
                    </m:oMath>
                  </m:oMathPara>
                </a14:m>
                <a:endParaRPr lang="de-DE" dirty="0">
                  <a:solidFill>
                    <a:sysClr val="windowText" lastClr="000000"/>
                  </a:solidFill>
                </a:endParaRPr>
              </a:p>
            </p:txBody>
          </p:sp>
        </mc:Choice>
        <mc:Fallback>
          <p:sp>
            <p:nvSpPr>
              <p:cNvPr id="15" name="Legende: mit gebogener Linie mit Rahmen und Akzentuierungsbalken 14">
                <a:extLst>
                  <a:ext uri="{FF2B5EF4-FFF2-40B4-BE49-F238E27FC236}">
                    <a16:creationId xmlns:a16="http://schemas.microsoft.com/office/drawing/2014/main" id="{7E5BE57D-ED0C-4E97-A832-40F16FDA839F}"/>
                  </a:ext>
                </a:extLst>
              </p:cNvPr>
              <p:cNvSpPr>
                <a:spLocks noRot="1" noChangeAspect="1" noMove="1" noResize="1" noEditPoints="1" noAdjustHandles="1" noChangeArrowheads="1" noChangeShapeType="1" noTextEdit="1"/>
              </p:cNvSpPr>
              <p:nvPr/>
            </p:nvSpPr>
            <p:spPr>
              <a:xfrm>
                <a:off x="7728309" y="4264154"/>
                <a:ext cx="2338654" cy="1662850"/>
              </a:xfrm>
              <a:prstGeom prst="accentBorderCallout2">
                <a:avLst>
                  <a:gd name="adj1" fmla="val 18750"/>
                  <a:gd name="adj2" fmla="val -8333"/>
                  <a:gd name="adj3" fmla="val 18750"/>
                  <a:gd name="adj4" fmla="val -16667"/>
                  <a:gd name="adj5" fmla="val 12368"/>
                  <a:gd name="adj6" fmla="val -74479"/>
                </a:avLst>
              </a:prstGeom>
              <a:blipFill>
                <a:blip r:embed="rId5"/>
                <a:stretch>
                  <a:fillRect r="-1194"/>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16" name="Legende: mit gebogener Linie mit Rahmen und Akzentuierungsbalken 15">
                <a:extLst>
                  <a:ext uri="{FF2B5EF4-FFF2-40B4-BE49-F238E27FC236}">
                    <a16:creationId xmlns:a16="http://schemas.microsoft.com/office/drawing/2014/main" id="{6BFE9CF8-F4DD-4EBE-8069-9EB84AC2F3EB}"/>
                  </a:ext>
                </a:extLst>
              </p:cNvPr>
              <p:cNvSpPr/>
              <p:nvPr/>
            </p:nvSpPr>
            <p:spPr>
              <a:xfrm>
                <a:off x="334442" y="2434508"/>
                <a:ext cx="2338654" cy="1657049"/>
              </a:xfrm>
              <a:prstGeom prst="accentBorderCallout2">
                <a:avLst>
                  <a:gd name="adj1" fmla="val 19368"/>
                  <a:gd name="adj2" fmla="val 104572"/>
                  <a:gd name="adj3" fmla="val 65364"/>
                  <a:gd name="adj4" fmla="val 129187"/>
                  <a:gd name="adj5" fmla="val 79573"/>
                  <a:gd name="adj6" fmla="val 204929"/>
                </a:avLst>
              </a:prstGeom>
              <a:solidFill>
                <a:srgbClr val="BD320E"/>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Die Höhe h berechnet man durch den Satz des Pythagoras:</a:t>
                </a:r>
              </a:p>
              <a:p>
                <a:pPr algn="ct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h</m:t>
                      </m:r>
                      <m:r>
                        <a:rPr lang="de-DE" b="0" i="1" smtClean="0">
                          <a:latin typeface="Cambria Math" panose="02040503050406030204" pitchFamily="18" charset="0"/>
                        </a:rPr>
                        <m:t>=</m:t>
                      </m:r>
                      <m:rad>
                        <m:radPr>
                          <m:degHide m:val="on"/>
                          <m:ctrlPr>
                            <a:rPr lang="de-DE" b="0" i="1" smtClean="0">
                              <a:latin typeface="Cambria Math" panose="02040503050406030204" pitchFamily="18" charset="0"/>
                            </a:rPr>
                          </m:ctrlPr>
                        </m:radPr>
                        <m:deg/>
                        <m:e>
                          <m:sSup>
                            <m:sSupPr>
                              <m:ctrlPr>
                                <a:rPr lang="de-DE" b="0" i="1" smtClean="0">
                                  <a:latin typeface="Cambria Math" panose="02040503050406030204" pitchFamily="18" charset="0"/>
                                </a:rPr>
                              </m:ctrlPr>
                            </m:sSupPr>
                            <m:e>
                              <m:sSub>
                                <m:sSubPr>
                                  <m:ctrlPr>
                                    <a:rPr lang="de-DE" b="0" i="1" smtClean="0">
                                      <a:latin typeface="Cambria Math" panose="02040503050406030204" pitchFamily="18" charset="0"/>
                                    </a:rPr>
                                  </m:ctrlPr>
                                </m:sSubPr>
                                <m:e>
                                  <m:r>
                                    <a:rPr lang="de-DE" b="0" i="1" smtClean="0">
                                      <a:latin typeface="Cambria Math" panose="02040503050406030204" pitchFamily="18" charset="0"/>
                                    </a:rPr>
                                    <m:t>h</m:t>
                                  </m:r>
                                </m:e>
                                <m:sub>
                                  <m:r>
                                    <a:rPr lang="de-DE" b="0" i="1" smtClean="0">
                                      <a:latin typeface="Cambria Math" panose="02040503050406030204" pitchFamily="18" charset="0"/>
                                    </a:rPr>
                                    <m:t>𝑎</m:t>
                                  </m:r>
                                </m:sub>
                              </m:sSub>
                            </m:e>
                            <m:sup>
                              <m:r>
                                <a:rPr lang="de-DE" b="0" i="1" smtClean="0">
                                  <a:latin typeface="Cambria Math" panose="02040503050406030204" pitchFamily="18" charset="0"/>
                                </a:rPr>
                                <m:t>2</m:t>
                              </m:r>
                            </m:sup>
                          </m:sSup>
                          <m:r>
                            <a:rPr lang="de-DE" b="0" i="1" smtClean="0">
                              <a:latin typeface="Cambria Math" panose="02040503050406030204" pitchFamily="18" charset="0"/>
                            </a:rPr>
                            <m:t>−</m:t>
                          </m:r>
                          <m:sSup>
                            <m:sSupPr>
                              <m:ctrlPr>
                                <a:rPr lang="de-DE" b="0" i="1" smtClean="0">
                                  <a:latin typeface="Cambria Math" panose="02040503050406030204" pitchFamily="18" charset="0"/>
                                </a:rPr>
                              </m:ctrlPr>
                            </m:sSupPr>
                            <m:e>
                              <m:d>
                                <m:dPr>
                                  <m:ctrlPr>
                                    <a:rPr lang="de-DE" i="1">
                                      <a:latin typeface="Cambria Math" panose="02040503050406030204" pitchFamily="18" charset="0"/>
                                    </a:rPr>
                                  </m:ctrlPr>
                                </m:dPr>
                                <m:e>
                                  <m:f>
                                    <m:fPr>
                                      <m:ctrlPr>
                                        <a:rPr lang="de-DE" i="1">
                                          <a:latin typeface="Cambria Math" panose="02040503050406030204" pitchFamily="18" charset="0"/>
                                        </a:rPr>
                                      </m:ctrlPr>
                                    </m:fPr>
                                    <m:num>
                                      <m:r>
                                        <a:rPr lang="de-DE" i="1">
                                          <a:latin typeface="Cambria Math" panose="02040503050406030204" pitchFamily="18" charset="0"/>
                                        </a:rPr>
                                        <m:t>𝑎</m:t>
                                      </m:r>
                                    </m:num>
                                    <m:den>
                                      <m:r>
                                        <a:rPr lang="de-DE" i="1">
                                          <a:latin typeface="Cambria Math" panose="02040503050406030204" pitchFamily="18" charset="0"/>
                                        </a:rPr>
                                        <m:t>2</m:t>
                                      </m:r>
                                    </m:den>
                                  </m:f>
                                </m:e>
                              </m:d>
                            </m:e>
                            <m:sup>
                              <m:r>
                                <a:rPr lang="de-DE" b="0" i="1" smtClean="0">
                                  <a:latin typeface="Cambria Math" panose="02040503050406030204" pitchFamily="18" charset="0"/>
                                </a:rPr>
                                <m:t>2</m:t>
                              </m:r>
                            </m:sup>
                          </m:sSup>
                        </m:e>
                      </m:rad>
                    </m:oMath>
                  </m:oMathPara>
                </a14:m>
                <a:endParaRPr lang="de-DE" dirty="0"/>
              </a:p>
            </p:txBody>
          </p:sp>
        </mc:Choice>
        <mc:Fallback>
          <p:sp>
            <p:nvSpPr>
              <p:cNvPr id="16" name="Legende: mit gebogener Linie mit Rahmen und Akzentuierungsbalken 15">
                <a:extLst>
                  <a:ext uri="{FF2B5EF4-FFF2-40B4-BE49-F238E27FC236}">
                    <a16:creationId xmlns:a16="http://schemas.microsoft.com/office/drawing/2014/main" id="{6BFE9CF8-F4DD-4EBE-8069-9EB84AC2F3EB}"/>
                  </a:ext>
                </a:extLst>
              </p:cNvPr>
              <p:cNvSpPr>
                <a:spLocks noRot="1" noChangeAspect="1" noMove="1" noResize="1" noEditPoints="1" noAdjustHandles="1" noChangeArrowheads="1" noChangeShapeType="1" noTextEdit="1"/>
              </p:cNvSpPr>
              <p:nvPr/>
            </p:nvSpPr>
            <p:spPr>
              <a:xfrm>
                <a:off x="334442" y="2434508"/>
                <a:ext cx="2338654" cy="1657049"/>
              </a:xfrm>
              <a:prstGeom prst="accentBorderCallout2">
                <a:avLst>
                  <a:gd name="adj1" fmla="val 19368"/>
                  <a:gd name="adj2" fmla="val 104572"/>
                  <a:gd name="adj3" fmla="val 65364"/>
                  <a:gd name="adj4" fmla="val 129187"/>
                  <a:gd name="adj5" fmla="val 79573"/>
                  <a:gd name="adj6" fmla="val 204929"/>
                </a:avLst>
              </a:prstGeom>
              <a:blipFill>
                <a:blip r:embed="rId6"/>
                <a:stretch>
                  <a:fillRect/>
                </a:stretch>
              </a:blipFill>
            </p:spPr>
            <p:txBody>
              <a:bodyPr/>
              <a:lstStyle/>
              <a:p>
                <a:r>
                  <a:rPr lang="de-DE">
                    <a:noFill/>
                  </a:rPr>
                  <a:t> </a:t>
                </a:r>
              </a:p>
            </p:txBody>
          </p:sp>
        </mc:Fallback>
      </mc:AlternateContent>
      <p:sp>
        <p:nvSpPr>
          <p:cNvPr id="17" name="Textfeld 16">
            <a:extLst>
              <a:ext uri="{FF2B5EF4-FFF2-40B4-BE49-F238E27FC236}">
                <a16:creationId xmlns:a16="http://schemas.microsoft.com/office/drawing/2014/main" id="{869EE973-D249-44E1-808B-D2FB1ABD1F35}"/>
              </a:ext>
            </a:extLst>
          </p:cNvPr>
          <p:cNvSpPr txBox="1"/>
          <p:nvPr/>
        </p:nvSpPr>
        <p:spPr>
          <a:xfrm>
            <a:off x="1849349" y="6273832"/>
            <a:ext cx="7514262" cy="369332"/>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Durch Umstellen dieser Formeln kann man dann auch a ausrechnen…</a:t>
            </a:r>
          </a:p>
        </p:txBody>
      </p:sp>
    </p:spTree>
    <p:extLst>
      <p:ext uri="{BB962C8B-B14F-4D97-AF65-F5344CB8AC3E}">
        <p14:creationId xmlns:p14="http://schemas.microsoft.com/office/powerpoint/2010/main" val="2638547539"/>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righ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righ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left)">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3" grpId="0" animBg="1"/>
      <p:bldP spid="15" grpId="0" animBg="1"/>
      <p:bldP spid="16" grpId="0" animBg="1"/>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492A8BB9-80BD-4BDB-92CC-6DD219BCC9A3}"/>
              </a:ext>
            </a:extLst>
          </p:cNvPr>
          <p:cNvPicPr>
            <a:picLocks noChangeAspect="1"/>
          </p:cNvPicPr>
          <p:nvPr/>
        </p:nvPicPr>
        <p:blipFill rotWithShape="1">
          <a:blip r:embed="rId2">
            <a:extLst>
              <a:ext uri="{28A0092B-C50C-407E-A947-70E740481C1C}">
                <a14:useLocalDpi xmlns:a14="http://schemas.microsoft.com/office/drawing/2010/main" val="0"/>
              </a:ext>
            </a:extLst>
          </a:blip>
          <a:srcRect r="43594"/>
          <a:stretch/>
        </p:blipFill>
        <p:spPr>
          <a:xfrm>
            <a:off x="3497402" y="365076"/>
            <a:ext cx="3708971" cy="4423492"/>
          </a:xfrm>
          <a:prstGeom prst="rect">
            <a:avLst/>
          </a:prstGeom>
        </p:spPr>
      </p:pic>
      <p:sp>
        <p:nvSpPr>
          <p:cNvPr id="4" name="Textfeld 3">
            <a:extLst>
              <a:ext uri="{FF2B5EF4-FFF2-40B4-BE49-F238E27FC236}">
                <a16:creationId xmlns:a16="http://schemas.microsoft.com/office/drawing/2014/main" id="{D1A696E5-EED5-4004-972B-7C4EAD4C1F0F}"/>
              </a:ext>
            </a:extLst>
          </p:cNvPr>
          <p:cNvSpPr txBox="1"/>
          <p:nvPr/>
        </p:nvSpPr>
        <p:spPr>
          <a:xfrm>
            <a:off x="5243488" y="3722709"/>
            <a:ext cx="1662850" cy="307777"/>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 matheretter.de</a:t>
            </a:r>
          </a:p>
        </p:txBody>
      </p:sp>
      <mc:AlternateContent xmlns:mc="http://schemas.openxmlformats.org/markup-compatibility/2006">
        <mc:Choice xmlns:a14="http://schemas.microsoft.com/office/drawing/2010/main" Requires="a14">
          <p:sp>
            <p:nvSpPr>
              <p:cNvPr id="5" name="Legende: mit gebogener Linie mit Rahmen und Akzentuierungsbalken 4">
                <a:extLst>
                  <a:ext uri="{FF2B5EF4-FFF2-40B4-BE49-F238E27FC236}">
                    <a16:creationId xmlns:a16="http://schemas.microsoft.com/office/drawing/2014/main" id="{6C4200C9-C3D8-4D7B-ABED-DE8028B0FF23}"/>
                  </a:ext>
                </a:extLst>
              </p:cNvPr>
              <p:cNvSpPr/>
              <p:nvPr/>
            </p:nvSpPr>
            <p:spPr>
              <a:xfrm>
                <a:off x="7643638" y="173657"/>
                <a:ext cx="2338654" cy="1662850"/>
              </a:xfrm>
              <a:prstGeom prst="accentBorderCallout2">
                <a:avLst>
                  <a:gd name="adj1" fmla="val 18750"/>
                  <a:gd name="adj2" fmla="val -8333"/>
                  <a:gd name="adj3" fmla="val 18750"/>
                  <a:gd name="adj4" fmla="val -16667"/>
                  <a:gd name="adj5" fmla="val 119259"/>
                  <a:gd name="adj6" fmla="val -7711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Die Seite s berechnet man durch den Satz des Pythagoras:</a:t>
                </a:r>
              </a:p>
              <a:p>
                <a:pPr algn="ct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𝑠</m:t>
                      </m:r>
                      <m:r>
                        <a:rPr lang="de-DE" b="0" i="1" smtClean="0">
                          <a:latin typeface="Cambria Math" panose="02040503050406030204" pitchFamily="18" charset="0"/>
                        </a:rPr>
                        <m:t>=</m:t>
                      </m:r>
                      <m:rad>
                        <m:radPr>
                          <m:degHide m:val="on"/>
                          <m:ctrlPr>
                            <a:rPr lang="de-DE" b="0" i="1" smtClean="0">
                              <a:latin typeface="Cambria Math" panose="02040503050406030204" pitchFamily="18" charset="0"/>
                            </a:rPr>
                          </m:ctrlPr>
                        </m:radPr>
                        <m:deg/>
                        <m:e>
                          <m:sSup>
                            <m:sSupPr>
                              <m:ctrlPr>
                                <a:rPr lang="de-DE" b="0" i="1" smtClean="0">
                                  <a:latin typeface="Cambria Math" panose="02040503050406030204" pitchFamily="18" charset="0"/>
                                </a:rPr>
                              </m:ctrlPr>
                            </m:sSupPr>
                            <m:e>
                              <m:d>
                                <m:dPr>
                                  <m:ctrlPr>
                                    <a:rPr lang="de-DE" b="0" i="1" smtClean="0">
                                      <a:latin typeface="Cambria Math" panose="02040503050406030204" pitchFamily="18" charset="0"/>
                                    </a:rPr>
                                  </m:ctrlPr>
                                </m:dPr>
                                <m:e>
                                  <m:f>
                                    <m:fPr>
                                      <m:ctrlPr>
                                        <a:rPr lang="de-DE" b="0" i="1" smtClean="0">
                                          <a:latin typeface="Cambria Math" panose="02040503050406030204" pitchFamily="18" charset="0"/>
                                        </a:rPr>
                                      </m:ctrlPr>
                                    </m:fPr>
                                    <m:num>
                                      <m:r>
                                        <a:rPr lang="de-DE" b="0" i="1" smtClean="0">
                                          <a:latin typeface="Cambria Math" panose="02040503050406030204" pitchFamily="18" charset="0"/>
                                        </a:rPr>
                                        <m:t>𝑑</m:t>
                                      </m:r>
                                    </m:num>
                                    <m:den>
                                      <m:r>
                                        <a:rPr lang="de-DE" b="0" i="1" smtClean="0">
                                          <a:latin typeface="Cambria Math" panose="02040503050406030204" pitchFamily="18" charset="0"/>
                                        </a:rPr>
                                        <m:t>2</m:t>
                                      </m:r>
                                    </m:den>
                                  </m:f>
                                </m:e>
                              </m:d>
                            </m:e>
                            <m:sup>
                              <m:r>
                                <a:rPr lang="de-DE" b="0" i="1" smtClean="0">
                                  <a:latin typeface="Cambria Math" panose="02040503050406030204" pitchFamily="18" charset="0"/>
                                </a:rPr>
                                <m:t>2</m:t>
                              </m:r>
                            </m:sup>
                          </m:sSup>
                          <m:r>
                            <a:rPr lang="de-DE" b="0" i="1" smtClean="0">
                              <a:latin typeface="Cambria Math" panose="02040503050406030204" pitchFamily="18" charset="0"/>
                            </a:rPr>
                            <m:t>+</m:t>
                          </m:r>
                          <m:sSup>
                            <m:sSupPr>
                              <m:ctrlPr>
                                <a:rPr lang="de-DE" b="0" i="1" smtClean="0">
                                  <a:latin typeface="Cambria Math" panose="02040503050406030204" pitchFamily="18" charset="0"/>
                                </a:rPr>
                              </m:ctrlPr>
                            </m:sSupPr>
                            <m:e>
                              <m:r>
                                <a:rPr lang="de-DE" b="0" i="1" smtClean="0">
                                  <a:latin typeface="Cambria Math" panose="02040503050406030204" pitchFamily="18" charset="0"/>
                                </a:rPr>
                                <m:t>h</m:t>
                              </m:r>
                            </m:e>
                            <m:sup>
                              <m:r>
                                <a:rPr lang="de-DE" b="0" i="1" smtClean="0">
                                  <a:latin typeface="Cambria Math" panose="02040503050406030204" pitchFamily="18" charset="0"/>
                                </a:rPr>
                                <m:t>2</m:t>
                              </m:r>
                            </m:sup>
                          </m:sSup>
                        </m:e>
                      </m:rad>
                    </m:oMath>
                  </m:oMathPara>
                </a14:m>
                <a:endParaRPr lang="de-DE" dirty="0"/>
              </a:p>
            </p:txBody>
          </p:sp>
        </mc:Choice>
        <mc:Fallback>
          <p:sp>
            <p:nvSpPr>
              <p:cNvPr id="5" name="Legende: mit gebogener Linie mit Rahmen und Akzentuierungsbalken 4">
                <a:extLst>
                  <a:ext uri="{FF2B5EF4-FFF2-40B4-BE49-F238E27FC236}">
                    <a16:creationId xmlns:a16="http://schemas.microsoft.com/office/drawing/2014/main" id="{6C4200C9-C3D8-4D7B-ABED-DE8028B0FF23}"/>
                  </a:ext>
                </a:extLst>
              </p:cNvPr>
              <p:cNvSpPr>
                <a:spLocks noRot="1" noChangeAspect="1" noMove="1" noResize="1" noEditPoints="1" noAdjustHandles="1" noChangeArrowheads="1" noChangeShapeType="1" noTextEdit="1"/>
              </p:cNvSpPr>
              <p:nvPr/>
            </p:nvSpPr>
            <p:spPr>
              <a:xfrm>
                <a:off x="7643638" y="173657"/>
                <a:ext cx="2338654" cy="1662850"/>
              </a:xfrm>
              <a:prstGeom prst="accentBorderCallout2">
                <a:avLst>
                  <a:gd name="adj1" fmla="val 18750"/>
                  <a:gd name="adj2" fmla="val -8333"/>
                  <a:gd name="adj3" fmla="val 18750"/>
                  <a:gd name="adj4" fmla="val -16667"/>
                  <a:gd name="adj5" fmla="val 119259"/>
                  <a:gd name="adj6" fmla="val -77115"/>
                </a:avLst>
              </a:prstGeom>
              <a:blipFill>
                <a:blip r:embed="rId3"/>
                <a:stretch>
                  <a:fillRect/>
                </a:stretch>
              </a:blipFill>
            </p:spPr>
            <p:txBody>
              <a:bodyPr/>
              <a:lstStyle/>
              <a:p>
                <a:r>
                  <a:rPr lang="de-DE">
                    <a:noFill/>
                  </a:rPr>
                  <a:t> </a:t>
                </a:r>
              </a:p>
            </p:txBody>
          </p:sp>
        </mc:Fallback>
      </mc:AlternateContent>
      <p:cxnSp>
        <p:nvCxnSpPr>
          <p:cNvPr id="6" name="Gerader Verbinder 5">
            <a:extLst>
              <a:ext uri="{FF2B5EF4-FFF2-40B4-BE49-F238E27FC236}">
                <a16:creationId xmlns:a16="http://schemas.microsoft.com/office/drawing/2014/main" id="{6672B23C-CCB8-4836-A63A-2C35EABFDD48}"/>
              </a:ext>
            </a:extLst>
          </p:cNvPr>
          <p:cNvCxnSpPr>
            <a:cxnSpLocks/>
          </p:cNvCxnSpPr>
          <p:nvPr/>
        </p:nvCxnSpPr>
        <p:spPr>
          <a:xfrm flipH="1" flipV="1">
            <a:off x="4845212" y="2514600"/>
            <a:ext cx="1109609" cy="1099336"/>
          </a:xfrm>
          <a:prstGeom prst="line">
            <a:avLst/>
          </a:prstGeom>
          <a:ln w="28575">
            <a:solidFill>
              <a:srgbClr val="574628"/>
            </a:solidFill>
          </a:ln>
        </p:spPr>
        <p:style>
          <a:lnRef idx="1">
            <a:schemeClr val="accent1"/>
          </a:lnRef>
          <a:fillRef idx="0">
            <a:schemeClr val="accent1"/>
          </a:fillRef>
          <a:effectRef idx="0">
            <a:schemeClr val="accent1"/>
          </a:effectRef>
          <a:fontRef idx="minor">
            <a:schemeClr val="tx1"/>
          </a:fontRef>
        </p:style>
      </p:cxnSp>
      <p:sp>
        <p:nvSpPr>
          <p:cNvPr id="7" name="Textfeld 6">
            <a:extLst>
              <a:ext uri="{FF2B5EF4-FFF2-40B4-BE49-F238E27FC236}">
                <a16:creationId xmlns:a16="http://schemas.microsoft.com/office/drawing/2014/main" id="{8C98399E-B964-42BD-BC6C-EAD1E1EF88A3}"/>
              </a:ext>
            </a:extLst>
          </p:cNvPr>
          <p:cNvSpPr txBox="1"/>
          <p:nvPr/>
        </p:nvSpPr>
        <p:spPr>
          <a:xfrm>
            <a:off x="4845212" y="2761180"/>
            <a:ext cx="174661" cy="276999"/>
          </a:xfrm>
          <a:prstGeom prst="rect">
            <a:avLst/>
          </a:prstGeom>
          <a:noFill/>
        </p:spPr>
        <p:txBody>
          <a:bodyPr wrap="square" rtlCol="0">
            <a:spAutoFit/>
          </a:bodyPr>
          <a:lstStyle/>
          <a:p>
            <a:r>
              <a:rPr lang="de-DE" sz="1200" b="1" dirty="0">
                <a:latin typeface="Arial" panose="020B0604020202020204" pitchFamily="34" charset="0"/>
                <a:cs typeface="Arial" panose="020B0604020202020204" pitchFamily="34" charset="0"/>
              </a:rPr>
              <a:t>d</a:t>
            </a:r>
          </a:p>
        </p:txBody>
      </p:sp>
      <mc:AlternateContent xmlns:mc="http://schemas.openxmlformats.org/markup-compatibility/2006">
        <mc:Choice xmlns:a14="http://schemas.microsoft.com/office/drawing/2010/main" Requires="a14">
          <p:sp>
            <p:nvSpPr>
              <p:cNvPr id="8" name="Legende: mit gebogener Linie mit Rahmen und Akzentuierungsbalken 7">
                <a:extLst>
                  <a:ext uri="{FF2B5EF4-FFF2-40B4-BE49-F238E27FC236}">
                    <a16:creationId xmlns:a16="http://schemas.microsoft.com/office/drawing/2014/main" id="{C1585BFD-4524-490E-804B-719CADBCFFEF}"/>
                  </a:ext>
                </a:extLst>
              </p:cNvPr>
              <p:cNvSpPr/>
              <p:nvPr/>
            </p:nvSpPr>
            <p:spPr>
              <a:xfrm>
                <a:off x="587106" y="2544041"/>
                <a:ext cx="2338654" cy="1325563"/>
              </a:xfrm>
              <a:prstGeom prst="accentBorderCallout2">
                <a:avLst>
                  <a:gd name="adj1" fmla="val 56572"/>
                  <a:gd name="adj2" fmla="val 104572"/>
                  <a:gd name="adj3" fmla="val 9408"/>
                  <a:gd name="adj4" fmla="val 130066"/>
                  <a:gd name="adj5" fmla="val 7961"/>
                  <a:gd name="adj6" fmla="val 186477"/>
                </a:avLst>
              </a:prstGeom>
              <a:solidFill>
                <a:srgbClr val="756447"/>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Die Diagonale d berechnet man durch den Satz des Pythagoras:</a:t>
                </a:r>
              </a:p>
              <a:p>
                <a:pPr algn="ct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𝑑</m:t>
                      </m:r>
                      <m:r>
                        <a:rPr lang="de-DE" b="0" i="1" smtClean="0">
                          <a:latin typeface="Cambria Math" panose="02040503050406030204" pitchFamily="18" charset="0"/>
                        </a:rPr>
                        <m:t>=</m:t>
                      </m:r>
                      <m:rad>
                        <m:radPr>
                          <m:degHide m:val="on"/>
                          <m:ctrlPr>
                            <a:rPr lang="de-DE" b="0" i="1" smtClean="0">
                              <a:latin typeface="Cambria Math" panose="02040503050406030204" pitchFamily="18" charset="0"/>
                            </a:rPr>
                          </m:ctrlPr>
                        </m:radPr>
                        <m:deg/>
                        <m:e>
                          <m:r>
                            <a:rPr lang="de-DE" b="0" i="1" smtClean="0">
                              <a:latin typeface="Cambria Math" panose="02040503050406030204" pitchFamily="18" charset="0"/>
                            </a:rPr>
                            <m:t>𝑎</m:t>
                          </m:r>
                          <m:r>
                            <a:rPr lang="de-DE" b="0" i="1" smtClean="0">
                              <a:latin typeface="Cambria Math" panose="02040503050406030204" pitchFamily="18" charset="0"/>
                            </a:rPr>
                            <m:t>²+</m:t>
                          </m:r>
                          <m:r>
                            <a:rPr lang="de-DE" b="0" i="1" smtClean="0">
                              <a:latin typeface="Cambria Math" panose="02040503050406030204" pitchFamily="18" charset="0"/>
                            </a:rPr>
                            <m:t>𝑎</m:t>
                          </m:r>
                          <m:r>
                            <a:rPr lang="de-DE" b="0" i="1" smtClean="0">
                              <a:latin typeface="Cambria Math" panose="02040503050406030204" pitchFamily="18" charset="0"/>
                            </a:rPr>
                            <m:t>²</m:t>
                          </m:r>
                        </m:e>
                      </m:rad>
                      <m:r>
                        <a:rPr lang="de-DE" b="0" i="0" smtClean="0">
                          <a:latin typeface="Cambria Math" panose="02040503050406030204" pitchFamily="18" charset="0"/>
                        </a:rPr>
                        <m:t>=</m:t>
                      </m:r>
                      <m:rad>
                        <m:radPr>
                          <m:degHide m:val="on"/>
                          <m:ctrlPr>
                            <a:rPr lang="de-DE" b="0" i="1" smtClean="0">
                              <a:latin typeface="Cambria Math" panose="02040503050406030204" pitchFamily="18" charset="0"/>
                            </a:rPr>
                          </m:ctrlPr>
                        </m:radPr>
                        <m:deg/>
                        <m:e>
                          <m:r>
                            <a:rPr lang="de-DE" b="0" i="1" smtClean="0">
                              <a:latin typeface="Cambria Math" panose="02040503050406030204" pitchFamily="18" charset="0"/>
                            </a:rPr>
                            <m:t>2</m:t>
                          </m:r>
                          <m:r>
                            <a:rPr lang="de-DE" b="0" i="1" smtClean="0">
                              <a:latin typeface="Cambria Math" panose="02040503050406030204" pitchFamily="18" charset="0"/>
                            </a:rPr>
                            <m:t>𝑎</m:t>
                          </m:r>
                          <m:r>
                            <a:rPr lang="de-DE" b="0" i="1" smtClean="0">
                              <a:latin typeface="Cambria Math" panose="02040503050406030204" pitchFamily="18" charset="0"/>
                            </a:rPr>
                            <m:t>²</m:t>
                          </m:r>
                        </m:e>
                      </m:rad>
                    </m:oMath>
                  </m:oMathPara>
                </a14:m>
                <a:endParaRPr lang="de-DE" dirty="0"/>
              </a:p>
            </p:txBody>
          </p:sp>
        </mc:Choice>
        <mc:Fallback>
          <p:sp>
            <p:nvSpPr>
              <p:cNvPr id="8" name="Legende: mit gebogener Linie mit Rahmen und Akzentuierungsbalken 7">
                <a:extLst>
                  <a:ext uri="{FF2B5EF4-FFF2-40B4-BE49-F238E27FC236}">
                    <a16:creationId xmlns:a16="http://schemas.microsoft.com/office/drawing/2014/main" id="{C1585BFD-4524-490E-804B-719CADBCFFEF}"/>
                  </a:ext>
                </a:extLst>
              </p:cNvPr>
              <p:cNvSpPr>
                <a:spLocks noRot="1" noChangeAspect="1" noMove="1" noResize="1" noEditPoints="1" noAdjustHandles="1" noChangeArrowheads="1" noChangeShapeType="1" noTextEdit="1"/>
              </p:cNvSpPr>
              <p:nvPr/>
            </p:nvSpPr>
            <p:spPr>
              <a:xfrm>
                <a:off x="587106" y="2544041"/>
                <a:ext cx="2338654" cy="1325563"/>
              </a:xfrm>
              <a:prstGeom prst="accentBorderCallout2">
                <a:avLst>
                  <a:gd name="adj1" fmla="val 56572"/>
                  <a:gd name="adj2" fmla="val 104572"/>
                  <a:gd name="adj3" fmla="val 9408"/>
                  <a:gd name="adj4" fmla="val 130066"/>
                  <a:gd name="adj5" fmla="val 7961"/>
                  <a:gd name="adj6" fmla="val 186477"/>
                </a:avLst>
              </a:prstGeom>
              <a:blipFill>
                <a:blip r:embed="rId4"/>
                <a:stretch>
                  <a:fillRect l="-279" t="-855"/>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9" name="Legende: mit gebogener Linie mit Rahmen und Akzentuierungsbalken 8">
                <a:extLst>
                  <a:ext uri="{FF2B5EF4-FFF2-40B4-BE49-F238E27FC236}">
                    <a16:creationId xmlns:a16="http://schemas.microsoft.com/office/drawing/2014/main" id="{E514AC8C-E68D-48AB-BE1D-6EE8A9423547}"/>
                  </a:ext>
                </a:extLst>
              </p:cNvPr>
              <p:cNvSpPr/>
              <p:nvPr/>
            </p:nvSpPr>
            <p:spPr>
              <a:xfrm>
                <a:off x="7980973" y="2206754"/>
                <a:ext cx="2338654" cy="1662850"/>
              </a:xfrm>
              <a:prstGeom prst="accentBorderCallout2">
                <a:avLst>
                  <a:gd name="adj1" fmla="val 18750"/>
                  <a:gd name="adj2" fmla="val -8333"/>
                  <a:gd name="adj3" fmla="val 18750"/>
                  <a:gd name="adj4" fmla="val -16667"/>
                  <a:gd name="adj5" fmla="val 12368"/>
                  <a:gd name="adj6" fmla="val -74479"/>
                </a:avLst>
              </a:prstGeom>
              <a:solidFill>
                <a:srgbClr val="93C652"/>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sz="1600" dirty="0">
                    <a:solidFill>
                      <a:sysClr val="windowText" lastClr="000000"/>
                    </a:solidFill>
                    <a:latin typeface="Arial" panose="020B0604020202020204" pitchFamily="34" charset="0"/>
                    <a:cs typeface="Arial" panose="020B0604020202020204" pitchFamily="34" charset="0"/>
                  </a:rPr>
                  <a:t>Die Höhe h</a:t>
                </a:r>
                <a:r>
                  <a:rPr lang="de-DE" sz="1600" baseline="-25000" dirty="0">
                    <a:solidFill>
                      <a:sysClr val="windowText" lastClr="000000"/>
                    </a:solidFill>
                    <a:latin typeface="Arial" panose="020B0604020202020204" pitchFamily="34" charset="0"/>
                    <a:cs typeface="Arial" panose="020B0604020202020204" pitchFamily="34" charset="0"/>
                  </a:rPr>
                  <a:t>a</a:t>
                </a:r>
                <a:r>
                  <a:rPr lang="de-DE" sz="1600" dirty="0">
                    <a:solidFill>
                      <a:sysClr val="windowText" lastClr="000000"/>
                    </a:solidFill>
                    <a:latin typeface="Arial" panose="020B0604020202020204" pitchFamily="34" charset="0"/>
                    <a:cs typeface="Arial" panose="020B0604020202020204" pitchFamily="34" charset="0"/>
                  </a:rPr>
                  <a:t> berechnet man durch den Satz des Pythagoras:</a:t>
                </a:r>
              </a:p>
              <a:p>
                <a:pPr algn="ctr"/>
                <a14:m>
                  <m:oMathPara xmlns:m="http://schemas.openxmlformats.org/officeDocument/2006/math">
                    <m:oMathParaPr>
                      <m:jc m:val="centerGroup"/>
                    </m:oMathParaPr>
                    <m:oMath xmlns:m="http://schemas.openxmlformats.org/officeDocument/2006/math">
                      <m:sSub>
                        <m:sSubPr>
                          <m:ctrlPr>
                            <a:rPr lang="de-DE" b="0" i="1" smtClean="0">
                              <a:solidFill>
                                <a:sysClr val="windowText" lastClr="000000"/>
                              </a:solidFill>
                              <a:latin typeface="Cambria Math" panose="02040503050406030204" pitchFamily="18" charset="0"/>
                            </a:rPr>
                          </m:ctrlPr>
                        </m:sSubPr>
                        <m:e>
                          <m:r>
                            <a:rPr lang="de-DE" b="0" i="1" smtClean="0">
                              <a:solidFill>
                                <a:sysClr val="windowText" lastClr="000000"/>
                              </a:solidFill>
                              <a:latin typeface="Cambria Math" panose="02040503050406030204" pitchFamily="18" charset="0"/>
                            </a:rPr>
                            <m:t>h</m:t>
                          </m:r>
                        </m:e>
                        <m:sub>
                          <m:r>
                            <a:rPr lang="de-DE" b="0" i="1" smtClean="0">
                              <a:solidFill>
                                <a:sysClr val="windowText" lastClr="000000"/>
                              </a:solidFill>
                              <a:latin typeface="Cambria Math" panose="02040503050406030204" pitchFamily="18" charset="0"/>
                            </a:rPr>
                            <m:t>𝑎</m:t>
                          </m:r>
                        </m:sub>
                      </m:sSub>
                      <m:r>
                        <a:rPr lang="de-DE" b="0" i="1" smtClean="0">
                          <a:solidFill>
                            <a:sysClr val="windowText" lastClr="000000"/>
                          </a:solidFill>
                          <a:latin typeface="Cambria Math" panose="02040503050406030204" pitchFamily="18" charset="0"/>
                        </a:rPr>
                        <m:t>=</m:t>
                      </m:r>
                      <m:rad>
                        <m:radPr>
                          <m:degHide m:val="on"/>
                          <m:ctrlPr>
                            <a:rPr lang="de-DE" b="0" i="1" smtClean="0">
                              <a:solidFill>
                                <a:sysClr val="windowText" lastClr="000000"/>
                              </a:solidFill>
                              <a:latin typeface="Cambria Math" panose="02040503050406030204" pitchFamily="18" charset="0"/>
                            </a:rPr>
                          </m:ctrlPr>
                        </m:radPr>
                        <m:deg/>
                        <m:e>
                          <m:sSup>
                            <m:sSupPr>
                              <m:ctrlPr>
                                <a:rPr lang="de-DE" b="0" i="1" smtClean="0">
                                  <a:solidFill>
                                    <a:sysClr val="windowText" lastClr="000000"/>
                                  </a:solidFill>
                                  <a:latin typeface="Cambria Math" panose="02040503050406030204" pitchFamily="18" charset="0"/>
                                </a:rPr>
                              </m:ctrlPr>
                            </m:sSupPr>
                            <m:e>
                              <m:d>
                                <m:dPr>
                                  <m:ctrlPr>
                                    <a:rPr lang="de-DE" b="0" i="1" smtClean="0">
                                      <a:solidFill>
                                        <a:sysClr val="windowText" lastClr="000000"/>
                                      </a:solidFill>
                                      <a:latin typeface="Cambria Math" panose="02040503050406030204" pitchFamily="18" charset="0"/>
                                    </a:rPr>
                                  </m:ctrlPr>
                                </m:dPr>
                                <m:e>
                                  <m:f>
                                    <m:fPr>
                                      <m:ctrlPr>
                                        <a:rPr lang="de-DE" b="0" i="1" smtClean="0">
                                          <a:solidFill>
                                            <a:sysClr val="windowText" lastClr="000000"/>
                                          </a:solidFill>
                                          <a:latin typeface="Cambria Math" panose="02040503050406030204" pitchFamily="18" charset="0"/>
                                        </a:rPr>
                                      </m:ctrlPr>
                                    </m:fPr>
                                    <m:num>
                                      <m:r>
                                        <a:rPr lang="de-DE" b="0" i="1" smtClean="0">
                                          <a:solidFill>
                                            <a:sysClr val="windowText" lastClr="000000"/>
                                          </a:solidFill>
                                          <a:latin typeface="Cambria Math" panose="02040503050406030204" pitchFamily="18" charset="0"/>
                                        </a:rPr>
                                        <m:t>𝑎</m:t>
                                      </m:r>
                                    </m:num>
                                    <m:den>
                                      <m:r>
                                        <a:rPr lang="de-DE" b="0" i="1" smtClean="0">
                                          <a:solidFill>
                                            <a:sysClr val="windowText" lastClr="000000"/>
                                          </a:solidFill>
                                          <a:latin typeface="Cambria Math" panose="02040503050406030204" pitchFamily="18" charset="0"/>
                                        </a:rPr>
                                        <m:t>2</m:t>
                                      </m:r>
                                    </m:den>
                                  </m:f>
                                </m:e>
                              </m:d>
                            </m:e>
                            <m:sup>
                              <m:r>
                                <a:rPr lang="de-DE" b="0" i="1" smtClean="0">
                                  <a:solidFill>
                                    <a:sysClr val="windowText" lastClr="000000"/>
                                  </a:solidFill>
                                  <a:latin typeface="Cambria Math" panose="02040503050406030204" pitchFamily="18" charset="0"/>
                                </a:rPr>
                                <m:t>2</m:t>
                              </m:r>
                            </m:sup>
                          </m:sSup>
                          <m:r>
                            <a:rPr lang="de-DE" b="0" i="1" smtClean="0">
                              <a:solidFill>
                                <a:sysClr val="windowText" lastClr="000000"/>
                              </a:solidFill>
                              <a:latin typeface="Cambria Math" panose="02040503050406030204" pitchFamily="18" charset="0"/>
                            </a:rPr>
                            <m:t>+</m:t>
                          </m:r>
                          <m:sSup>
                            <m:sSupPr>
                              <m:ctrlPr>
                                <a:rPr lang="de-DE" b="0" i="1" smtClean="0">
                                  <a:solidFill>
                                    <a:sysClr val="windowText" lastClr="000000"/>
                                  </a:solidFill>
                                  <a:latin typeface="Cambria Math" panose="02040503050406030204" pitchFamily="18" charset="0"/>
                                </a:rPr>
                              </m:ctrlPr>
                            </m:sSupPr>
                            <m:e>
                              <m:r>
                                <a:rPr lang="de-DE" b="0" i="1" smtClean="0">
                                  <a:solidFill>
                                    <a:sysClr val="windowText" lastClr="000000"/>
                                  </a:solidFill>
                                  <a:latin typeface="Cambria Math" panose="02040503050406030204" pitchFamily="18" charset="0"/>
                                </a:rPr>
                                <m:t>h</m:t>
                              </m:r>
                            </m:e>
                            <m:sup>
                              <m:r>
                                <a:rPr lang="de-DE" b="0" i="1" smtClean="0">
                                  <a:solidFill>
                                    <a:sysClr val="windowText" lastClr="000000"/>
                                  </a:solidFill>
                                  <a:latin typeface="Cambria Math" panose="02040503050406030204" pitchFamily="18" charset="0"/>
                                </a:rPr>
                                <m:t>2</m:t>
                              </m:r>
                            </m:sup>
                          </m:sSup>
                        </m:e>
                      </m:rad>
                    </m:oMath>
                  </m:oMathPara>
                </a14:m>
                <a:endParaRPr lang="de-DE" dirty="0">
                  <a:solidFill>
                    <a:sysClr val="windowText" lastClr="000000"/>
                  </a:solidFill>
                </a:endParaRPr>
              </a:p>
            </p:txBody>
          </p:sp>
        </mc:Choice>
        <mc:Fallback>
          <p:sp>
            <p:nvSpPr>
              <p:cNvPr id="9" name="Legende: mit gebogener Linie mit Rahmen und Akzentuierungsbalken 8">
                <a:extLst>
                  <a:ext uri="{FF2B5EF4-FFF2-40B4-BE49-F238E27FC236}">
                    <a16:creationId xmlns:a16="http://schemas.microsoft.com/office/drawing/2014/main" id="{E514AC8C-E68D-48AB-BE1D-6EE8A9423547}"/>
                  </a:ext>
                </a:extLst>
              </p:cNvPr>
              <p:cNvSpPr>
                <a:spLocks noRot="1" noChangeAspect="1" noMove="1" noResize="1" noEditPoints="1" noAdjustHandles="1" noChangeArrowheads="1" noChangeShapeType="1" noTextEdit="1"/>
              </p:cNvSpPr>
              <p:nvPr/>
            </p:nvSpPr>
            <p:spPr>
              <a:xfrm>
                <a:off x="7980973" y="2206754"/>
                <a:ext cx="2338654" cy="1662850"/>
              </a:xfrm>
              <a:prstGeom prst="accentBorderCallout2">
                <a:avLst>
                  <a:gd name="adj1" fmla="val 18750"/>
                  <a:gd name="adj2" fmla="val -8333"/>
                  <a:gd name="adj3" fmla="val 18750"/>
                  <a:gd name="adj4" fmla="val -16667"/>
                  <a:gd name="adj5" fmla="val 12368"/>
                  <a:gd name="adj6" fmla="val -74479"/>
                </a:avLst>
              </a:prstGeom>
              <a:blipFill>
                <a:blip r:embed="rId5"/>
                <a:stretch>
                  <a:fillRect r="-1190"/>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10" name="Legende: mit gebogener Linie mit Rahmen und Akzentuierungsbalken 9">
                <a:extLst>
                  <a:ext uri="{FF2B5EF4-FFF2-40B4-BE49-F238E27FC236}">
                    <a16:creationId xmlns:a16="http://schemas.microsoft.com/office/drawing/2014/main" id="{390350F3-0553-4A91-98F4-08A26F57671D}"/>
                  </a:ext>
                </a:extLst>
              </p:cNvPr>
              <p:cNvSpPr/>
              <p:nvPr/>
            </p:nvSpPr>
            <p:spPr>
              <a:xfrm>
                <a:off x="587106" y="377108"/>
                <a:ext cx="2338654" cy="1657049"/>
              </a:xfrm>
              <a:prstGeom prst="accentBorderCallout2">
                <a:avLst>
                  <a:gd name="adj1" fmla="val 19368"/>
                  <a:gd name="adj2" fmla="val 104572"/>
                  <a:gd name="adj3" fmla="val 65364"/>
                  <a:gd name="adj4" fmla="val 129187"/>
                  <a:gd name="adj5" fmla="val 79573"/>
                  <a:gd name="adj6" fmla="val 204929"/>
                </a:avLst>
              </a:prstGeom>
              <a:solidFill>
                <a:srgbClr val="BD320E"/>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Die Höhe h berechnet man durch den Satz des Pythagoras:</a:t>
                </a:r>
              </a:p>
              <a:p>
                <a:pPr algn="ct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h</m:t>
                      </m:r>
                      <m:r>
                        <a:rPr lang="de-DE" b="0" i="1" smtClean="0">
                          <a:latin typeface="Cambria Math" panose="02040503050406030204" pitchFamily="18" charset="0"/>
                        </a:rPr>
                        <m:t>=</m:t>
                      </m:r>
                      <m:rad>
                        <m:radPr>
                          <m:degHide m:val="on"/>
                          <m:ctrlPr>
                            <a:rPr lang="de-DE" b="0" i="1" smtClean="0">
                              <a:latin typeface="Cambria Math" panose="02040503050406030204" pitchFamily="18" charset="0"/>
                            </a:rPr>
                          </m:ctrlPr>
                        </m:radPr>
                        <m:deg/>
                        <m:e>
                          <m:sSup>
                            <m:sSupPr>
                              <m:ctrlPr>
                                <a:rPr lang="de-DE" b="0" i="1" smtClean="0">
                                  <a:latin typeface="Cambria Math" panose="02040503050406030204" pitchFamily="18" charset="0"/>
                                </a:rPr>
                              </m:ctrlPr>
                            </m:sSupPr>
                            <m:e>
                              <m:sSub>
                                <m:sSubPr>
                                  <m:ctrlPr>
                                    <a:rPr lang="de-DE" b="0" i="1" smtClean="0">
                                      <a:latin typeface="Cambria Math" panose="02040503050406030204" pitchFamily="18" charset="0"/>
                                    </a:rPr>
                                  </m:ctrlPr>
                                </m:sSubPr>
                                <m:e>
                                  <m:r>
                                    <a:rPr lang="de-DE" b="0" i="1" smtClean="0">
                                      <a:latin typeface="Cambria Math" panose="02040503050406030204" pitchFamily="18" charset="0"/>
                                    </a:rPr>
                                    <m:t>h</m:t>
                                  </m:r>
                                </m:e>
                                <m:sub>
                                  <m:r>
                                    <a:rPr lang="de-DE" b="0" i="1" smtClean="0">
                                      <a:latin typeface="Cambria Math" panose="02040503050406030204" pitchFamily="18" charset="0"/>
                                    </a:rPr>
                                    <m:t>𝑎</m:t>
                                  </m:r>
                                </m:sub>
                              </m:sSub>
                            </m:e>
                            <m:sup>
                              <m:r>
                                <a:rPr lang="de-DE" b="0" i="1" smtClean="0">
                                  <a:latin typeface="Cambria Math" panose="02040503050406030204" pitchFamily="18" charset="0"/>
                                </a:rPr>
                                <m:t>2</m:t>
                              </m:r>
                            </m:sup>
                          </m:sSup>
                          <m:r>
                            <a:rPr lang="de-DE" b="0" i="1" smtClean="0">
                              <a:latin typeface="Cambria Math" panose="02040503050406030204" pitchFamily="18" charset="0"/>
                            </a:rPr>
                            <m:t>−</m:t>
                          </m:r>
                          <m:sSup>
                            <m:sSupPr>
                              <m:ctrlPr>
                                <a:rPr lang="de-DE" b="0" i="1" smtClean="0">
                                  <a:latin typeface="Cambria Math" panose="02040503050406030204" pitchFamily="18" charset="0"/>
                                </a:rPr>
                              </m:ctrlPr>
                            </m:sSupPr>
                            <m:e>
                              <m:d>
                                <m:dPr>
                                  <m:ctrlPr>
                                    <a:rPr lang="de-DE" i="1">
                                      <a:latin typeface="Cambria Math" panose="02040503050406030204" pitchFamily="18" charset="0"/>
                                    </a:rPr>
                                  </m:ctrlPr>
                                </m:dPr>
                                <m:e>
                                  <m:f>
                                    <m:fPr>
                                      <m:ctrlPr>
                                        <a:rPr lang="de-DE" i="1">
                                          <a:latin typeface="Cambria Math" panose="02040503050406030204" pitchFamily="18" charset="0"/>
                                        </a:rPr>
                                      </m:ctrlPr>
                                    </m:fPr>
                                    <m:num>
                                      <m:r>
                                        <a:rPr lang="de-DE" i="1">
                                          <a:latin typeface="Cambria Math" panose="02040503050406030204" pitchFamily="18" charset="0"/>
                                        </a:rPr>
                                        <m:t>𝑎</m:t>
                                      </m:r>
                                    </m:num>
                                    <m:den>
                                      <m:r>
                                        <a:rPr lang="de-DE" i="1">
                                          <a:latin typeface="Cambria Math" panose="02040503050406030204" pitchFamily="18" charset="0"/>
                                        </a:rPr>
                                        <m:t>2</m:t>
                                      </m:r>
                                    </m:den>
                                  </m:f>
                                </m:e>
                              </m:d>
                            </m:e>
                            <m:sup>
                              <m:r>
                                <a:rPr lang="de-DE" b="0" i="1" smtClean="0">
                                  <a:latin typeface="Cambria Math" panose="02040503050406030204" pitchFamily="18" charset="0"/>
                                </a:rPr>
                                <m:t>2</m:t>
                              </m:r>
                            </m:sup>
                          </m:sSup>
                        </m:e>
                      </m:rad>
                    </m:oMath>
                  </m:oMathPara>
                </a14:m>
                <a:endParaRPr lang="de-DE" dirty="0"/>
              </a:p>
            </p:txBody>
          </p:sp>
        </mc:Choice>
        <mc:Fallback>
          <p:sp>
            <p:nvSpPr>
              <p:cNvPr id="10" name="Legende: mit gebogener Linie mit Rahmen und Akzentuierungsbalken 9">
                <a:extLst>
                  <a:ext uri="{FF2B5EF4-FFF2-40B4-BE49-F238E27FC236}">
                    <a16:creationId xmlns:a16="http://schemas.microsoft.com/office/drawing/2014/main" id="{390350F3-0553-4A91-98F4-08A26F57671D}"/>
                  </a:ext>
                </a:extLst>
              </p:cNvPr>
              <p:cNvSpPr>
                <a:spLocks noRot="1" noChangeAspect="1" noMove="1" noResize="1" noEditPoints="1" noAdjustHandles="1" noChangeArrowheads="1" noChangeShapeType="1" noTextEdit="1"/>
              </p:cNvSpPr>
              <p:nvPr/>
            </p:nvSpPr>
            <p:spPr>
              <a:xfrm>
                <a:off x="587106" y="377108"/>
                <a:ext cx="2338654" cy="1657049"/>
              </a:xfrm>
              <a:prstGeom prst="accentBorderCallout2">
                <a:avLst>
                  <a:gd name="adj1" fmla="val 19368"/>
                  <a:gd name="adj2" fmla="val 104572"/>
                  <a:gd name="adj3" fmla="val 65364"/>
                  <a:gd name="adj4" fmla="val 129187"/>
                  <a:gd name="adj5" fmla="val 79573"/>
                  <a:gd name="adj6" fmla="val 204929"/>
                </a:avLst>
              </a:prstGeom>
              <a:blipFill>
                <a:blip r:embed="rId6"/>
                <a:stretch>
                  <a:fillRect/>
                </a:stretch>
              </a:blipFill>
            </p:spPr>
            <p:txBody>
              <a:bodyPr/>
              <a:lstStyle/>
              <a:p>
                <a:r>
                  <a:rPr lang="de-DE">
                    <a:noFill/>
                  </a:rPr>
                  <a:t> </a:t>
                </a:r>
              </a:p>
            </p:txBody>
          </p:sp>
        </mc:Fallback>
      </mc:AlternateContent>
      <p:graphicFrame>
        <p:nvGraphicFramePr>
          <p:cNvPr id="12" name="Tabelle 11">
            <a:extLst>
              <a:ext uri="{FF2B5EF4-FFF2-40B4-BE49-F238E27FC236}">
                <a16:creationId xmlns:a16="http://schemas.microsoft.com/office/drawing/2014/main" id="{89B048BA-BAB7-4F7E-B4E2-7D7D9C0F5582}"/>
              </a:ext>
            </a:extLst>
          </p:cNvPr>
          <p:cNvGraphicFramePr>
            <a:graphicFrameLocks noGrp="1"/>
          </p:cNvGraphicFramePr>
          <p:nvPr>
            <p:extLst>
              <p:ext uri="{D42A27DB-BD31-4B8C-83A1-F6EECF244321}">
                <p14:modId xmlns:p14="http://schemas.microsoft.com/office/powerpoint/2010/main" val="1503233978"/>
              </p:ext>
            </p:extLst>
          </p:nvPr>
        </p:nvGraphicFramePr>
        <p:xfrm>
          <a:off x="926433" y="4040110"/>
          <a:ext cx="9625264" cy="2793704"/>
        </p:xfrm>
        <a:graphic>
          <a:graphicData uri="http://schemas.openxmlformats.org/drawingml/2006/table">
            <a:tbl>
              <a:tblPr firstRow="1" firstCol="1" bandRow="1">
                <a:tableStyleId>{5C22544A-7EE6-4342-B048-85BDC9FD1C3A}</a:tableStyleId>
              </a:tblPr>
              <a:tblGrid>
                <a:gridCol w="1924628">
                  <a:extLst>
                    <a:ext uri="{9D8B030D-6E8A-4147-A177-3AD203B41FA5}">
                      <a16:colId xmlns:a16="http://schemas.microsoft.com/office/drawing/2014/main" val="2651185648"/>
                    </a:ext>
                  </a:extLst>
                </a:gridCol>
                <a:gridCol w="1924628">
                  <a:extLst>
                    <a:ext uri="{9D8B030D-6E8A-4147-A177-3AD203B41FA5}">
                      <a16:colId xmlns:a16="http://schemas.microsoft.com/office/drawing/2014/main" val="2376907124"/>
                    </a:ext>
                  </a:extLst>
                </a:gridCol>
                <a:gridCol w="1924628">
                  <a:extLst>
                    <a:ext uri="{9D8B030D-6E8A-4147-A177-3AD203B41FA5}">
                      <a16:colId xmlns:a16="http://schemas.microsoft.com/office/drawing/2014/main" val="1267793847"/>
                    </a:ext>
                  </a:extLst>
                </a:gridCol>
                <a:gridCol w="1925690">
                  <a:extLst>
                    <a:ext uri="{9D8B030D-6E8A-4147-A177-3AD203B41FA5}">
                      <a16:colId xmlns:a16="http://schemas.microsoft.com/office/drawing/2014/main" val="370706502"/>
                    </a:ext>
                  </a:extLst>
                </a:gridCol>
                <a:gridCol w="1925690">
                  <a:extLst>
                    <a:ext uri="{9D8B030D-6E8A-4147-A177-3AD203B41FA5}">
                      <a16:colId xmlns:a16="http://schemas.microsoft.com/office/drawing/2014/main" val="3042316753"/>
                    </a:ext>
                  </a:extLst>
                </a:gridCol>
              </a:tblGrid>
              <a:tr h="349213">
                <a:tc>
                  <a:txBody>
                    <a:bodyPr/>
                    <a:lstStyle/>
                    <a:p>
                      <a:pPr algn="ctr">
                        <a:spcAft>
                          <a:spcPts val="0"/>
                        </a:spcAft>
                      </a:pPr>
                      <a:r>
                        <a:rPr lang="de-DE" sz="2000" dirty="0">
                          <a:effectLst/>
                          <a:latin typeface="Arial" panose="020B0604020202020204" pitchFamily="34" charset="0"/>
                          <a:cs typeface="Arial" panose="020B0604020202020204" pitchFamily="34" charset="0"/>
                        </a:rPr>
                        <a:t>Pyramide</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(a)</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(b)</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(c)</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(d)</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3866739"/>
                  </a:ext>
                </a:extLst>
              </a:tr>
              <a:tr h="349213">
                <a:tc>
                  <a:txBody>
                    <a:bodyPr/>
                    <a:lstStyle/>
                    <a:p>
                      <a:pPr algn="ctr">
                        <a:spcAft>
                          <a:spcPts val="0"/>
                        </a:spcAft>
                      </a:pPr>
                      <a:r>
                        <a:rPr lang="de-DE" sz="2000">
                          <a:effectLst/>
                          <a:latin typeface="Arial" panose="020B0604020202020204" pitchFamily="34" charset="0"/>
                          <a:cs typeface="Arial" panose="020B0604020202020204" pitchFamily="34" charset="0"/>
                        </a:rPr>
                        <a:t>a</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5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11,3137 cm</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3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6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72233744"/>
                  </a:ext>
                </a:extLst>
              </a:tr>
              <a:tr h="349213">
                <a:tc>
                  <a:txBody>
                    <a:bodyPr/>
                    <a:lstStyle/>
                    <a:p>
                      <a:pPr algn="ctr">
                        <a:spcAft>
                          <a:spcPts val="0"/>
                        </a:spcAft>
                      </a:pPr>
                      <a:r>
                        <a:rPr lang="de-DE" sz="2000">
                          <a:effectLst/>
                          <a:latin typeface="Arial" panose="020B0604020202020204" pitchFamily="34" charset="0"/>
                          <a:cs typeface="Arial" panose="020B0604020202020204" pitchFamily="34" charset="0"/>
                        </a:rPr>
                        <a:t>h</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6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6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 18,85 cm</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 9,05539 cm</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94246252"/>
                  </a:ext>
                </a:extLst>
              </a:tr>
              <a:tr h="349213">
                <a:tc>
                  <a:txBody>
                    <a:bodyPr/>
                    <a:lstStyle/>
                    <a:p>
                      <a:pPr algn="ctr">
                        <a:spcAft>
                          <a:spcPts val="0"/>
                        </a:spcAft>
                      </a:pPr>
                      <a:r>
                        <a:rPr lang="de-DE" sz="2000">
                          <a:effectLst/>
                          <a:latin typeface="Arial" panose="020B0604020202020204" pitchFamily="34" charset="0"/>
                          <a:cs typeface="Arial" panose="020B0604020202020204" pitchFamily="34" charset="0"/>
                        </a:rPr>
                        <a:t>s</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6,96 cm</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10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 18,969 cm</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10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36190031"/>
                  </a:ext>
                </a:extLst>
              </a:tr>
              <a:tr h="349213">
                <a:tc>
                  <a:txBody>
                    <a:bodyPr/>
                    <a:lstStyle/>
                    <a:p>
                      <a:pPr algn="ctr">
                        <a:spcAft>
                          <a:spcPts val="0"/>
                        </a:spcAft>
                      </a:pPr>
                      <a:r>
                        <a:rPr lang="de-DE" sz="2000">
                          <a:effectLst/>
                          <a:latin typeface="Arial" panose="020B0604020202020204" pitchFamily="34" charset="0"/>
                          <a:cs typeface="Arial" panose="020B0604020202020204" pitchFamily="34" charset="0"/>
                        </a:rPr>
                        <a:t>V</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a:effectLst/>
                          <a:latin typeface="Arial" panose="020B0604020202020204" pitchFamily="34" charset="0"/>
                          <a:cs typeface="Arial" panose="020B0604020202020204" pitchFamily="34" charset="0"/>
                        </a:rPr>
                        <a:t>50 cm³</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256 cm³</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56,55 cm ³</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 108,665 cm³</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979209764"/>
                  </a:ext>
                </a:extLst>
              </a:tr>
              <a:tr h="349213">
                <a:tc>
                  <a:txBody>
                    <a:bodyPr/>
                    <a:lstStyle/>
                    <a:p>
                      <a:pPr algn="ctr">
                        <a:spcAft>
                          <a:spcPts val="0"/>
                        </a:spcAft>
                      </a:pPr>
                      <a:r>
                        <a:rPr lang="de-DE" sz="2000">
                          <a:effectLst/>
                          <a:latin typeface="Arial" panose="020B0604020202020204" pitchFamily="34" charset="0"/>
                          <a:cs typeface="Arial" panose="020B0604020202020204" pitchFamily="34" charset="0"/>
                        </a:rPr>
                        <a:t>M</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a:effectLst/>
                          <a:latin typeface="Arial" panose="020B0604020202020204" pitchFamily="34" charset="0"/>
                          <a:cs typeface="Arial" panose="020B0604020202020204" pitchFamily="34" charset="0"/>
                        </a:rPr>
                        <a:t>65 cm²</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186,59 cm²</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 113,458 cm²</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 114,473 cm²</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44510263"/>
                  </a:ext>
                </a:extLst>
              </a:tr>
              <a:tr h="349213">
                <a:tc>
                  <a:txBody>
                    <a:bodyPr/>
                    <a:lstStyle/>
                    <a:p>
                      <a:pPr algn="ctr">
                        <a:spcAft>
                          <a:spcPts val="0"/>
                        </a:spcAft>
                      </a:pPr>
                      <a:r>
                        <a:rPr lang="de-DE" sz="2000" dirty="0">
                          <a:effectLst/>
                          <a:latin typeface="Arial" panose="020B0604020202020204" pitchFamily="34" charset="0"/>
                          <a:cs typeface="Arial" panose="020B0604020202020204" pitchFamily="34" charset="0"/>
                        </a:rPr>
                        <a:t>O</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a:effectLst/>
                          <a:latin typeface="Arial" panose="020B0604020202020204" pitchFamily="34" charset="0"/>
                          <a:cs typeface="Arial" panose="020B0604020202020204" pitchFamily="34" charset="0"/>
                        </a:rPr>
                        <a:t>90 cm²</a:t>
                      </a:r>
                      <a:endParaRPr lang="de-DE"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314,59 cm²</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 122,458 cm²</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 150,473 cm²</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39650048"/>
                  </a:ext>
                </a:extLst>
              </a:tr>
              <a:tr h="349213">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d (zur Info)</a:t>
                      </a: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7,07107 cm</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2000" dirty="0">
                          <a:effectLst/>
                          <a:latin typeface="Arial" panose="020B0604020202020204" pitchFamily="34" charset="0"/>
                          <a:cs typeface="Arial" panose="020B0604020202020204" pitchFamily="34" charset="0"/>
                        </a:rPr>
                        <a:t>16 cm</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4,24264 cm</a:t>
                      </a: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8,48528 cm</a:t>
                      </a:r>
                    </a:p>
                  </a:txBody>
                  <a:tcPr marL="68580" marR="68580" marT="0" marB="0" anchor="ctr"/>
                </a:tc>
                <a:extLst>
                  <a:ext uri="{0D108BD9-81ED-4DB2-BD59-A6C34878D82A}">
                    <a16:rowId xmlns:a16="http://schemas.microsoft.com/office/drawing/2014/main" val="719853112"/>
                  </a:ext>
                </a:extLst>
              </a:tr>
            </a:tbl>
          </a:graphicData>
        </a:graphic>
      </p:graphicFrame>
    </p:spTree>
    <p:extLst>
      <p:ext uri="{BB962C8B-B14F-4D97-AF65-F5344CB8AC3E}">
        <p14:creationId xmlns:p14="http://schemas.microsoft.com/office/powerpoint/2010/main" val="233546005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Bildergebnis für kegel">
            <a:extLst>
              <a:ext uri="{FF2B5EF4-FFF2-40B4-BE49-F238E27FC236}">
                <a16:creationId xmlns:a16="http://schemas.microsoft.com/office/drawing/2014/main" id="{EE3E75D3-2F7D-4F9A-9327-F5BBFD98FB49}"/>
              </a:ext>
            </a:extLst>
          </p:cNvPr>
          <p:cNvPicPr/>
          <p:nvPr/>
        </p:nvPicPr>
        <p:blipFill rotWithShape="1">
          <a:blip r:embed="rId2">
            <a:extLst>
              <a:ext uri="{28A0092B-C50C-407E-A947-70E740481C1C}">
                <a14:useLocalDpi xmlns:a14="http://schemas.microsoft.com/office/drawing/2010/main" val="0"/>
              </a:ext>
            </a:extLst>
          </a:blip>
          <a:srcRect r="63128"/>
          <a:stretch/>
        </p:blipFill>
        <p:spPr bwMode="auto">
          <a:xfrm>
            <a:off x="4564355" y="156411"/>
            <a:ext cx="3063290" cy="3272589"/>
          </a:xfrm>
          <a:prstGeom prst="rect">
            <a:avLst/>
          </a:prstGeom>
          <a:noFill/>
          <a:ln>
            <a:noFill/>
          </a:ln>
          <a:extLst>
            <a:ext uri="{53640926-AAD7-44D8-BBD7-CCE9431645EC}">
              <a14:shadowObscured xmlns:a14="http://schemas.microsoft.com/office/drawing/2010/main"/>
            </a:ext>
          </a:extLst>
        </p:spPr>
      </p:pic>
      <p:graphicFrame>
        <p:nvGraphicFramePr>
          <p:cNvPr id="3" name="Tabelle 2">
            <a:extLst>
              <a:ext uri="{FF2B5EF4-FFF2-40B4-BE49-F238E27FC236}">
                <a16:creationId xmlns:a16="http://schemas.microsoft.com/office/drawing/2014/main" id="{A6AD6608-800B-4044-81B7-E2AF6CEA7A52}"/>
              </a:ext>
            </a:extLst>
          </p:cNvPr>
          <p:cNvGraphicFramePr>
            <a:graphicFrameLocks noGrp="1"/>
          </p:cNvGraphicFramePr>
          <p:nvPr>
            <p:extLst>
              <p:ext uri="{D42A27DB-BD31-4B8C-83A1-F6EECF244321}">
                <p14:modId xmlns:p14="http://schemas.microsoft.com/office/powerpoint/2010/main" val="477238693"/>
              </p:ext>
            </p:extLst>
          </p:nvPr>
        </p:nvGraphicFramePr>
        <p:xfrm>
          <a:off x="986591" y="3643068"/>
          <a:ext cx="9625264" cy="2444491"/>
        </p:xfrm>
        <a:graphic>
          <a:graphicData uri="http://schemas.openxmlformats.org/drawingml/2006/table">
            <a:tbl>
              <a:tblPr firstRow="1" firstCol="1" bandRow="1">
                <a:tableStyleId>{5C22544A-7EE6-4342-B048-85BDC9FD1C3A}</a:tableStyleId>
              </a:tblPr>
              <a:tblGrid>
                <a:gridCol w="1924628">
                  <a:extLst>
                    <a:ext uri="{9D8B030D-6E8A-4147-A177-3AD203B41FA5}">
                      <a16:colId xmlns:a16="http://schemas.microsoft.com/office/drawing/2014/main" val="2651185648"/>
                    </a:ext>
                  </a:extLst>
                </a:gridCol>
                <a:gridCol w="1924628">
                  <a:extLst>
                    <a:ext uri="{9D8B030D-6E8A-4147-A177-3AD203B41FA5}">
                      <a16:colId xmlns:a16="http://schemas.microsoft.com/office/drawing/2014/main" val="2376907124"/>
                    </a:ext>
                  </a:extLst>
                </a:gridCol>
                <a:gridCol w="1924628">
                  <a:extLst>
                    <a:ext uri="{9D8B030D-6E8A-4147-A177-3AD203B41FA5}">
                      <a16:colId xmlns:a16="http://schemas.microsoft.com/office/drawing/2014/main" val="1267793847"/>
                    </a:ext>
                  </a:extLst>
                </a:gridCol>
                <a:gridCol w="1925690">
                  <a:extLst>
                    <a:ext uri="{9D8B030D-6E8A-4147-A177-3AD203B41FA5}">
                      <a16:colId xmlns:a16="http://schemas.microsoft.com/office/drawing/2014/main" val="370706502"/>
                    </a:ext>
                  </a:extLst>
                </a:gridCol>
                <a:gridCol w="1925690">
                  <a:extLst>
                    <a:ext uri="{9D8B030D-6E8A-4147-A177-3AD203B41FA5}">
                      <a16:colId xmlns:a16="http://schemas.microsoft.com/office/drawing/2014/main" val="3042316753"/>
                    </a:ext>
                  </a:extLst>
                </a:gridCol>
              </a:tblGrid>
              <a:tr h="349213">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Kegel</a:t>
                      </a: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(a)</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(b)</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(c)</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cs typeface="Arial" panose="020B0604020202020204" pitchFamily="34" charset="0"/>
                        </a:rPr>
                        <a:t>(d)</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3866739"/>
                  </a:ext>
                </a:extLst>
              </a:tr>
              <a:tr h="349213">
                <a:tc>
                  <a:txBody>
                    <a:bodyPr/>
                    <a:lstStyle/>
                    <a:p>
                      <a:pPr algn="ctr">
                        <a:spcAft>
                          <a:spcPts val="0"/>
                        </a:spcAft>
                      </a:pPr>
                      <a:r>
                        <a:rPr lang="de-DE" sz="2000" dirty="0">
                          <a:effectLst/>
                          <a:latin typeface="Arial" panose="020B0604020202020204" pitchFamily="34" charset="0"/>
                          <a:cs typeface="Arial" panose="020B0604020202020204" pitchFamily="34" charset="0"/>
                        </a:rPr>
                        <a:t>r</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3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8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0" i="0" dirty="0">
                          <a:effectLst/>
                          <a:latin typeface="Arial" panose="020B0604020202020204" pitchFamily="34" charset="0"/>
                          <a:ea typeface="Calibri" panose="020F0502020204030204" pitchFamily="34" charset="0"/>
                          <a:cs typeface="Arial" panose="020B0604020202020204" pitchFamily="34" charset="0"/>
                        </a:rPr>
                        <a:t>6,00007 cm</a:t>
                      </a:r>
                    </a:p>
                  </a:txBody>
                  <a:tcPr marL="68580" marR="68580" marT="0" marB="0" anchor="ctr"/>
                </a:tc>
                <a:tc>
                  <a:txBody>
                    <a:bodyPr/>
                    <a:lstStyle/>
                    <a:p>
                      <a:pPr algn="ctr">
                        <a:spcAft>
                          <a:spcPts val="0"/>
                        </a:spcAft>
                      </a:pPr>
                      <a:r>
                        <a:rPr lang="de-DE" sz="2000" b="1" i="1" dirty="0">
                          <a:effectLst/>
                          <a:latin typeface="Arial" panose="020B0604020202020204" pitchFamily="34" charset="0"/>
                          <a:ea typeface="Calibri" panose="020F0502020204030204" pitchFamily="34" charset="0"/>
                          <a:cs typeface="Arial" panose="020B0604020202020204" pitchFamily="34" charset="0"/>
                        </a:rPr>
                        <a:t>4 cm</a:t>
                      </a:r>
                    </a:p>
                  </a:txBody>
                  <a:tcPr marL="68580" marR="68580" marT="0" marB="0" anchor="ctr"/>
                </a:tc>
                <a:extLst>
                  <a:ext uri="{0D108BD9-81ED-4DB2-BD59-A6C34878D82A}">
                    <a16:rowId xmlns:a16="http://schemas.microsoft.com/office/drawing/2014/main" val="2872233744"/>
                  </a:ext>
                </a:extLst>
              </a:tr>
              <a:tr h="349213">
                <a:tc>
                  <a:txBody>
                    <a:bodyPr/>
                    <a:lstStyle/>
                    <a:p>
                      <a:pPr algn="ctr">
                        <a:spcAft>
                          <a:spcPts val="0"/>
                        </a:spcAft>
                      </a:pPr>
                      <a:r>
                        <a:rPr lang="de-DE" sz="2000" dirty="0">
                          <a:effectLst/>
                          <a:latin typeface="Arial" panose="020B0604020202020204" pitchFamily="34" charset="0"/>
                          <a:cs typeface="Arial" panose="020B0604020202020204" pitchFamily="34" charset="0"/>
                        </a:rPr>
                        <a:t>h</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6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0" i="0" dirty="0">
                          <a:effectLst/>
                          <a:latin typeface="Arial" panose="020B0604020202020204" pitchFamily="34" charset="0"/>
                          <a:ea typeface="Calibri" panose="020F0502020204030204" pitchFamily="34" charset="0"/>
                          <a:cs typeface="Arial" panose="020B0604020202020204" pitchFamily="34" charset="0"/>
                        </a:rPr>
                        <a:t>6 cm</a:t>
                      </a: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5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5,99994 cm</a:t>
                      </a:r>
                    </a:p>
                  </a:txBody>
                  <a:tcPr marL="68580" marR="68580" marT="0" marB="0" anchor="ctr"/>
                </a:tc>
                <a:extLst>
                  <a:ext uri="{0D108BD9-81ED-4DB2-BD59-A6C34878D82A}">
                    <a16:rowId xmlns:a16="http://schemas.microsoft.com/office/drawing/2014/main" val="3894246252"/>
                  </a:ext>
                </a:extLst>
              </a:tr>
              <a:tr h="349213">
                <a:tc>
                  <a:txBody>
                    <a:bodyPr/>
                    <a:lstStyle/>
                    <a:p>
                      <a:pPr algn="ctr">
                        <a:spcAft>
                          <a:spcPts val="0"/>
                        </a:spcAft>
                      </a:pPr>
                      <a:r>
                        <a:rPr lang="de-DE" sz="2000" dirty="0">
                          <a:effectLst/>
                          <a:latin typeface="Arial" panose="020B0604020202020204" pitchFamily="34" charset="0"/>
                          <a:cs typeface="Arial" panose="020B0604020202020204" pitchFamily="34" charset="0"/>
                        </a:rPr>
                        <a:t>s</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6,7082 cm</a:t>
                      </a: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10 cm</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7,81025 cm</a:t>
                      </a:r>
                    </a:p>
                  </a:txBody>
                  <a:tcPr marL="68580" marR="68580" marT="0" marB="0" anchor="ctr"/>
                </a:tc>
                <a:tc>
                  <a:txBody>
                    <a:bodyPr/>
                    <a:lstStyle/>
                    <a:p>
                      <a:pPr algn="ctr">
                        <a:spcAft>
                          <a:spcPts val="0"/>
                        </a:spcAft>
                      </a:pPr>
                      <a:r>
                        <a:rPr lang="de-DE" sz="2000" b="0" i="0" dirty="0">
                          <a:effectLst/>
                          <a:latin typeface="Arial" panose="020B0604020202020204" pitchFamily="34" charset="0"/>
                          <a:ea typeface="Calibri" panose="020F0502020204030204" pitchFamily="34" charset="0"/>
                          <a:cs typeface="Arial" panose="020B0604020202020204" pitchFamily="34" charset="0"/>
                        </a:rPr>
                        <a:t>7,21105 cm</a:t>
                      </a:r>
                    </a:p>
                  </a:txBody>
                  <a:tcPr marL="68580" marR="68580" marT="0" marB="0" anchor="ctr"/>
                </a:tc>
                <a:extLst>
                  <a:ext uri="{0D108BD9-81ED-4DB2-BD59-A6C34878D82A}">
                    <a16:rowId xmlns:a16="http://schemas.microsoft.com/office/drawing/2014/main" val="1936190031"/>
                  </a:ext>
                </a:extLst>
              </a:tr>
              <a:tr h="349213">
                <a:tc>
                  <a:txBody>
                    <a:bodyPr/>
                    <a:lstStyle/>
                    <a:p>
                      <a:pPr algn="ctr">
                        <a:spcAft>
                          <a:spcPts val="0"/>
                        </a:spcAft>
                      </a:pPr>
                      <a:r>
                        <a:rPr lang="de-DE" sz="2000" dirty="0">
                          <a:effectLst/>
                          <a:latin typeface="Arial" panose="020B0604020202020204" pitchFamily="34" charset="0"/>
                          <a:cs typeface="Arial" panose="020B0604020202020204" pitchFamily="34" charset="0"/>
                        </a:rPr>
                        <a:t>V</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56,5487 cm²</a:t>
                      </a: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402,124 cm³</a:t>
                      </a:r>
                    </a:p>
                  </a:txBody>
                  <a:tcPr marL="68580" marR="68580" marT="0" marB="0" anchor="ctr"/>
                </a:tc>
                <a:tc>
                  <a:txBody>
                    <a:bodyPr/>
                    <a:lstStyle/>
                    <a:p>
                      <a:pPr algn="ctr">
                        <a:spcAft>
                          <a:spcPts val="0"/>
                        </a:spcAft>
                      </a:pPr>
                      <a:r>
                        <a:rPr lang="de-DE" sz="2000" b="1" i="1" dirty="0">
                          <a:effectLst/>
                          <a:latin typeface="Arial" panose="020B0604020202020204" pitchFamily="34" charset="0"/>
                          <a:cs typeface="Arial" panose="020B0604020202020204" pitchFamily="34" charset="0"/>
                        </a:rPr>
                        <a:t>188,5 cm³</a:t>
                      </a:r>
                      <a:endParaRPr lang="de-DE" sz="2000" b="1"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b="1" i="1" dirty="0">
                          <a:effectLst/>
                          <a:latin typeface="Arial" panose="020B0604020202020204" pitchFamily="34" charset="0"/>
                          <a:ea typeface="Calibri" panose="020F0502020204030204" pitchFamily="34" charset="0"/>
                          <a:cs typeface="Arial" panose="020B0604020202020204" pitchFamily="34" charset="0"/>
                        </a:rPr>
                        <a:t>100,53 cm³</a:t>
                      </a:r>
                    </a:p>
                  </a:txBody>
                  <a:tcPr marL="68580" marR="68580" marT="0" marB="0" anchor="ctr"/>
                </a:tc>
                <a:extLst>
                  <a:ext uri="{0D108BD9-81ED-4DB2-BD59-A6C34878D82A}">
                    <a16:rowId xmlns:a16="http://schemas.microsoft.com/office/drawing/2014/main" val="3979209764"/>
                  </a:ext>
                </a:extLst>
              </a:tr>
              <a:tr h="349213">
                <a:tc>
                  <a:txBody>
                    <a:bodyPr/>
                    <a:lstStyle/>
                    <a:p>
                      <a:pPr algn="ctr">
                        <a:spcAft>
                          <a:spcPts val="0"/>
                        </a:spcAft>
                      </a:pPr>
                      <a:r>
                        <a:rPr lang="de-DE" sz="2000" dirty="0">
                          <a:effectLst/>
                          <a:latin typeface="Arial" panose="020B0604020202020204" pitchFamily="34" charset="0"/>
                          <a:cs typeface="Arial" panose="020B0604020202020204" pitchFamily="34" charset="0"/>
                        </a:rPr>
                        <a:t>M</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63,2233 cm²</a:t>
                      </a: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251,327 cm²</a:t>
                      </a: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147,221 cm²</a:t>
                      </a: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90,6168 cm²</a:t>
                      </a:r>
                    </a:p>
                  </a:txBody>
                  <a:tcPr marL="68580" marR="68580" marT="0" marB="0" anchor="ctr"/>
                </a:tc>
                <a:extLst>
                  <a:ext uri="{0D108BD9-81ED-4DB2-BD59-A6C34878D82A}">
                    <a16:rowId xmlns:a16="http://schemas.microsoft.com/office/drawing/2014/main" val="2944510263"/>
                  </a:ext>
                </a:extLst>
              </a:tr>
              <a:tr h="349213">
                <a:tc>
                  <a:txBody>
                    <a:bodyPr/>
                    <a:lstStyle/>
                    <a:p>
                      <a:pPr algn="ctr">
                        <a:spcAft>
                          <a:spcPts val="0"/>
                        </a:spcAft>
                      </a:pPr>
                      <a:r>
                        <a:rPr lang="de-DE" sz="2000" dirty="0">
                          <a:effectLst/>
                          <a:latin typeface="Arial" panose="020B0604020202020204" pitchFamily="34" charset="0"/>
                          <a:cs typeface="Arial" panose="020B0604020202020204" pitchFamily="34" charset="0"/>
                        </a:rPr>
                        <a:t>O</a:t>
                      </a:r>
                      <a:endParaRPr lang="de-DE"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91,4976 cm³</a:t>
                      </a: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452,389 cm²</a:t>
                      </a: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260,696 cm²</a:t>
                      </a:r>
                    </a:p>
                  </a:txBody>
                  <a:tcPr marL="68580" marR="68580" marT="0" marB="0" anchor="ctr"/>
                </a:tc>
                <a:tc>
                  <a:txBody>
                    <a:bodyPr/>
                    <a:lstStyle/>
                    <a:p>
                      <a:pPr algn="ctr">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140,882 cm²</a:t>
                      </a:r>
                    </a:p>
                  </a:txBody>
                  <a:tcPr marL="68580" marR="68580" marT="0" marB="0" anchor="ctr"/>
                </a:tc>
                <a:extLst>
                  <a:ext uri="{0D108BD9-81ED-4DB2-BD59-A6C34878D82A}">
                    <a16:rowId xmlns:a16="http://schemas.microsoft.com/office/drawing/2014/main" val="939650048"/>
                  </a:ext>
                </a:extLst>
              </a:tr>
            </a:tbl>
          </a:graphicData>
        </a:graphic>
      </p:graphicFrame>
      <mc:AlternateContent xmlns:mc="http://schemas.openxmlformats.org/markup-compatibility/2006">
        <mc:Choice xmlns:a14="http://schemas.microsoft.com/office/drawing/2010/main" Requires="a14">
          <p:sp>
            <p:nvSpPr>
              <p:cNvPr id="4" name="Legende: mit gebogener Linie mit Rahmen und Akzentuierungsbalken 3">
                <a:extLst>
                  <a:ext uri="{FF2B5EF4-FFF2-40B4-BE49-F238E27FC236}">
                    <a16:creationId xmlns:a16="http://schemas.microsoft.com/office/drawing/2014/main" id="{C0547C41-E12A-40EF-9348-F6DA5B8512C0}"/>
                  </a:ext>
                </a:extLst>
              </p:cNvPr>
              <p:cNvSpPr/>
              <p:nvPr/>
            </p:nvSpPr>
            <p:spPr>
              <a:xfrm>
                <a:off x="8943048" y="281941"/>
                <a:ext cx="2338654" cy="1662850"/>
              </a:xfrm>
              <a:prstGeom prst="accentBorderCallout2">
                <a:avLst>
                  <a:gd name="adj1" fmla="val 18750"/>
                  <a:gd name="adj2" fmla="val -8333"/>
                  <a:gd name="adj3" fmla="val 18750"/>
                  <a:gd name="adj4" fmla="val -16667"/>
                  <a:gd name="adj5" fmla="val 119259"/>
                  <a:gd name="adj6" fmla="val -7711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Die Seite s berechnet man durch den Satz des Pythagoras:</a:t>
                </a:r>
              </a:p>
              <a:p>
                <a:pPr algn="ct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𝑠</m:t>
                      </m:r>
                      <m:r>
                        <a:rPr lang="de-DE" b="0" i="1" smtClean="0">
                          <a:latin typeface="Cambria Math" panose="02040503050406030204" pitchFamily="18" charset="0"/>
                        </a:rPr>
                        <m:t>=</m:t>
                      </m:r>
                      <m:rad>
                        <m:radPr>
                          <m:degHide m:val="on"/>
                          <m:ctrlPr>
                            <a:rPr lang="de-DE" b="0" i="1" smtClean="0">
                              <a:latin typeface="Cambria Math" panose="02040503050406030204" pitchFamily="18" charset="0"/>
                            </a:rPr>
                          </m:ctrlPr>
                        </m:radPr>
                        <m:deg/>
                        <m:e>
                          <m:sSup>
                            <m:sSupPr>
                              <m:ctrlPr>
                                <a:rPr lang="de-DE" b="0" i="1" smtClean="0">
                                  <a:latin typeface="Cambria Math" panose="02040503050406030204" pitchFamily="18" charset="0"/>
                                </a:rPr>
                              </m:ctrlPr>
                            </m:sSupPr>
                            <m:e>
                              <m:r>
                                <a:rPr lang="de-DE" b="0" i="1" smtClean="0">
                                  <a:latin typeface="Cambria Math" panose="02040503050406030204" pitchFamily="18" charset="0"/>
                                </a:rPr>
                                <m:t>𝑟</m:t>
                              </m:r>
                            </m:e>
                            <m:sup>
                              <m:r>
                                <a:rPr lang="de-DE" b="0" i="1" smtClean="0">
                                  <a:latin typeface="Cambria Math" panose="02040503050406030204" pitchFamily="18" charset="0"/>
                                </a:rPr>
                                <m:t>2</m:t>
                              </m:r>
                            </m:sup>
                          </m:sSup>
                          <m:r>
                            <a:rPr lang="de-DE" b="0" i="1" smtClean="0">
                              <a:latin typeface="Cambria Math" panose="02040503050406030204" pitchFamily="18" charset="0"/>
                            </a:rPr>
                            <m:t>+</m:t>
                          </m:r>
                          <m:sSup>
                            <m:sSupPr>
                              <m:ctrlPr>
                                <a:rPr lang="de-DE" b="0" i="1" smtClean="0">
                                  <a:latin typeface="Cambria Math" panose="02040503050406030204" pitchFamily="18" charset="0"/>
                                </a:rPr>
                              </m:ctrlPr>
                            </m:sSupPr>
                            <m:e>
                              <m:r>
                                <a:rPr lang="de-DE" b="0" i="1" smtClean="0">
                                  <a:latin typeface="Cambria Math" panose="02040503050406030204" pitchFamily="18" charset="0"/>
                                </a:rPr>
                                <m:t>h</m:t>
                              </m:r>
                            </m:e>
                            <m:sup>
                              <m:r>
                                <a:rPr lang="de-DE" b="0" i="1" smtClean="0">
                                  <a:latin typeface="Cambria Math" panose="02040503050406030204" pitchFamily="18" charset="0"/>
                                </a:rPr>
                                <m:t>2</m:t>
                              </m:r>
                            </m:sup>
                          </m:sSup>
                        </m:e>
                      </m:rad>
                    </m:oMath>
                  </m:oMathPara>
                </a14:m>
                <a:endParaRPr lang="de-DE" dirty="0"/>
              </a:p>
            </p:txBody>
          </p:sp>
        </mc:Choice>
        <mc:Fallback>
          <p:sp>
            <p:nvSpPr>
              <p:cNvPr id="4" name="Legende: mit gebogener Linie mit Rahmen und Akzentuierungsbalken 3">
                <a:extLst>
                  <a:ext uri="{FF2B5EF4-FFF2-40B4-BE49-F238E27FC236}">
                    <a16:creationId xmlns:a16="http://schemas.microsoft.com/office/drawing/2014/main" id="{C0547C41-E12A-40EF-9348-F6DA5B8512C0}"/>
                  </a:ext>
                </a:extLst>
              </p:cNvPr>
              <p:cNvSpPr>
                <a:spLocks noRot="1" noChangeAspect="1" noMove="1" noResize="1" noEditPoints="1" noAdjustHandles="1" noChangeArrowheads="1" noChangeShapeType="1" noTextEdit="1"/>
              </p:cNvSpPr>
              <p:nvPr/>
            </p:nvSpPr>
            <p:spPr>
              <a:xfrm>
                <a:off x="8943048" y="281941"/>
                <a:ext cx="2338654" cy="1662850"/>
              </a:xfrm>
              <a:prstGeom prst="accentBorderCallout2">
                <a:avLst>
                  <a:gd name="adj1" fmla="val 18750"/>
                  <a:gd name="adj2" fmla="val -8333"/>
                  <a:gd name="adj3" fmla="val 18750"/>
                  <a:gd name="adj4" fmla="val -16667"/>
                  <a:gd name="adj5" fmla="val 119259"/>
                  <a:gd name="adj6" fmla="val -77115"/>
                </a:avLst>
              </a:prstGeom>
              <a:blipFill>
                <a:blip r:embed="rId3"/>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191192184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righ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7F3EC13E-75F9-4CE3-9292-7D0BA79D53D5}"/>
              </a:ext>
            </a:extLst>
          </p:cNvPr>
          <p:cNvPicPr>
            <a:picLocks noChangeAspect="1"/>
          </p:cNvPicPr>
          <p:nvPr/>
        </p:nvPicPr>
        <p:blipFill>
          <a:blip r:embed="rId2"/>
          <a:stretch>
            <a:fillRect/>
          </a:stretch>
        </p:blipFill>
        <p:spPr>
          <a:xfrm>
            <a:off x="4162425" y="0"/>
            <a:ext cx="4557889" cy="3429000"/>
          </a:xfrm>
          <a:prstGeom prst="rect">
            <a:avLst/>
          </a:prstGeom>
        </p:spPr>
      </p:pic>
      <p:sp>
        <p:nvSpPr>
          <p:cNvPr id="4" name="Textfeld 3">
            <a:extLst>
              <a:ext uri="{FF2B5EF4-FFF2-40B4-BE49-F238E27FC236}">
                <a16:creationId xmlns:a16="http://schemas.microsoft.com/office/drawing/2014/main" id="{F489B2D6-E145-459B-8787-5A5506BC43E0}"/>
              </a:ext>
            </a:extLst>
          </p:cNvPr>
          <p:cNvSpPr txBox="1"/>
          <p:nvPr/>
        </p:nvSpPr>
        <p:spPr>
          <a:xfrm>
            <a:off x="806116" y="0"/>
            <a:ext cx="2803358" cy="3493264"/>
          </a:xfrm>
          <a:prstGeom prst="rect">
            <a:avLst/>
          </a:prstGeom>
          <a:noFill/>
        </p:spPr>
        <p:txBody>
          <a:bodyPr wrap="square" rtlCol="0">
            <a:spAutoFit/>
          </a:bodyPr>
          <a:lstStyle/>
          <a:p>
            <a:r>
              <a:rPr lang="de-DE" sz="2000" dirty="0">
                <a:latin typeface="Arial" panose="020B0604020202020204" pitchFamily="34" charset="0"/>
                <a:cs typeface="Arial" panose="020B0604020202020204" pitchFamily="34" charset="0"/>
              </a:rPr>
              <a:t>Pyramide:</a:t>
            </a:r>
          </a:p>
          <a:p>
            <a:endParaRPr lang="de-DE" sz="2000" dirty="0">
              <a:latin typeface="Arial" panose="020B0604020202020204" pitchFamily="34" charset="0"/>
              <a:cs typeface="Arial" panose="020B0604020202020204" pitchFamily="34" charset="0"/>
            </a:endParaRPr>
          </a:p>
          <a:p>
            <a:r>
              <a:rPr lang="de-DE" sz="2000" dirty="0">
                <a:latin typeface="Arial" panose="020B0604020202020204" pitchFamily="34" charset="0"/>
                <a:cs typeface="Arial" panose="020B0604020202020204" pitchFamily="34" charset="0"/>
              </a:rPr>
              <a:t>Volumen</a:t>
            </a:r>
          </a:p>
          <a:p>
            <a:endParaRPr lang="de-DE" sz="2000" dirty="0">
              <a:latin typeface="Arial" panose="020B0604020202020204" pitchFamily="34" charset="0"/>
              <a:cs typeface="Arial" panose="020B0604020202020204" pitchFamily="34" charset="0"/>
            </a:endParaRPr>
          </a:p>
          <a:p>
            <a:r>
              <a:rPr lang="de-DE" sz="2000" dirty="0">
                <a:latin typeface="Arial" panose="020B0604020202020204" pitchFamily="34" charset="0"/>
                <a:cs typeface="Arial" panose="020B0604020202020204" pitchFamily="34" charset="0"/>
              </a:rPr>
              <a:t>Höhe der seitlichen Dreiecke</a:t>
            </a:r>
          </a:p>
          <a:p>
            <a:endParaRPr lang="de-DE" sz="1000" dirty="0">
              <a:latin typeface="Arial" panose="020B0604020202020204" pitchFamily="34" charset="0"/>
              <a:cs typeface="Arial" panose="020B0604020202020204" pitchFamily="34" charset="0"/>
            </a:endParaRPr>
          </a:p>
          <a:p>
            <a:r>
              <a:rPr lang="de-DE" sz="2000" dirty="0">
                <a:latin typeface="Arial" panose="020B0604020202020204" pitchFamily="34" charset="0"/>
                <a:cs typeface="Arial" panose="020B0604020202020204" pitchFamily="34" charset="0"/>
              </a:rPr>
              <a:t>4 Seitenflächen (Mantel)</a:t>
            </a:r>
          </a:p>
          <a:p>
            <a:endParaRPr lang="de-DE" sz="1050" dirty="0">
              <a:latin typeface="Arial" panose="020B0604020202020204" pitchFamily="34" charset="0"/>
              <a:cs typeface="Arial" panose="020B0604020202020204" pitchFamily="34" charset="0"/>
            </a:endParaRPr>
          </a:p>
          <a:p>
            <a:r>
              <a:rPr lang="de-DE" sz="2000" dirty="0">
                <a:latin typeface="Arial" panose="020B0604020202020204" pitchFamily="34" charset="0"/>
                <a:cs typeface="Arial" panose="020B0604020202020204" pitchFamily="34" charset="0"/>
              </a:rPr>
              <a:t>Mantel und Boden, also Gesamtoberfläche</a:t>
            </a:r>
          </a:p>
        </p:txBody>
      </p:sp>
      <p:sp>
        <p:nvSpPr>
          <p:cNvPr id="5" name="Textfeld 4">
            <a:extLst>
              <a:ext uri="{FF2B5EF4-FFF2-40B4-BE49-F238E27FC236}">
                <a16:creationId xmlns:a16="http://schemas.microsoft.com/office/drawing/2014/main" id="{F1D87EA3-6381-42BA-814B-460D1216FA86}"/>
              </a:ext>
            </a:extLst>
          </p:cNvPr>
          <p:cNvSpPr txBox="1"/>
          <p:nvPr/>
        </p:nvSpPr>
        <p:spPr>
          <a:xfrm>
            <a:off x="806116" y="3429000"/>
            <a:ext cx="2803358" cy="3177793"/>
          </a:xfrm>
          <a:prstGeom prst="rect">
            <a:avLst/>
          </a:prstGeom>
          <a:noFill/>
        </p:spPr>
        <p:txBody>
          <a:bodyPr wrap="square" rtlCol="0">
            <a:spAutoFit/>
          </a:bodyPr>
          <a:lstStyle/>
          <a:p>
            <a:r>
              <a:rPr lang="de-DE" sz="2000" dirty="0">
                <a:latin typeface="Arial" panose="020B0604020202020204" pitchFamily="34" charset="0"/>
                <a:cs typeface="Arial" panose="020B0604020202020204" pitchFamily="34" charset="0"/>
              </a:rPr>
              <a:t>Kegel:</a:t>
            </a:r>
          </a:p>
          <a:p>
            <a:endParaRPr lang="de-DE" sz="2000" dirty="0">
              <a:latin typeface="Arial" panose="020B0604020202020204" pitchFamily="34" charset="0"/>
              <a:cs typeface="Arial" panose="020B0604020202020204" pitchFamily="34" charset="0"/>
            </a:endParaRPr>
          </a:p>
          <a:p>
            <a:r>
              <a:rPr lang="de-DE" sz="2000" dirty="0">
                <a:latin typeface="Arial" panose="020B0604020202020204" pitchFamily="34" charset="0"/>
                <a:cs typeface="Arial" panose="020B0604020202020204" pitchFamily="34" charset="0"/>
              </a:rPr>
              <a:t>Volumen</a:t>
            </a:r>
          </a:p>
          <a:p>
            <a:endParaRPr lang="de-DE" sz="2000" dirty="0">
              <a:latin typeface="Arial" panose="020B0604020202020204" pitchFamily="34" charset="0"/>
              <a:cs typeface="Arial" panose="020B0604020202020204" pitchFamily="34" charset="0"/>
            </a:endParaRPr>
          </a:p>
          <a:p>
            <a:r>
              <a:rPr lang="de-DE" sz="2000" dirty="0">
                <a:latin typeface="Arial" panose="020B0604020202020204" pitchFamily="34" charset="0"/>
                <a:cs typeface="Arial" panose="020B0604020202020204" pitchFamily="34" charset="0"/>
              </a:rPr>
              <a:t>Höhe s</a:t>
            </a:r>
          </a:p>
          <a:p>
            <a:endParaRPr lang="de-DE" sz="1000" dirty="0">
              <a:latin typeface="Arial" panose="020B0604020202020204" pitchFamily="34" charset="0"/>
              <a:cs typeface="Arial" panose="020B0604020202020204" pitchFamily="34" charset="0"/>
            </a:endParaRPr>
          </a:p>
          <a:p>
            <a:endParaRPr lang="de-DE" sz="1000" dirty="0">
              <a:latin typeface="Arial" panose="020B0604020202020204" pitchFamily="34" charset="0"/>
              <a:cs typeface="Arial" panose="020B0604020202020204" pitchFamily="34" charset="0"/>
            </a:endParaRPr>
          </a:p>
          <a:p>
            <a:endParaRPr lang="de-DE" sz="1000" dirty="0">
              <a:latin typeface="Arial" panose="020B0604020202020204" pitchFamily="34" charset="0"/>
              <a:cs typeface="Arial" panose="020B0604020202020204" pitchFamily="34" charset="0"/>
            </a:endParaRPr>
          </a:p>
          <a:p>
            <a:r>
              <a:rPr lang="de-DE" sz="2000" dirty="0">
                <a:latin typeface="Arial" panose="020B0604020202020204" pitchFamily="34" charset="0"/>
                <a:cs typeface="Arial" panose="020B0604020202020204" pitchFamily="34" charset="0"/>
              </a:rPr>
              <a:t>Mantel</a:t>
            </a:r>
          </a:p>
          <a:p>
            <a:endParaRPr lang="de-DE" sz="1050" dirty="0">
              <a:latin typeface="Arial" panose="020B0604020202020204" pitchFamily="34" charset="0"/>
              <a:cs typeface="Arial" panose="020B0604020202020204" pitchFamily="34" charset="0"/>
            </a:endParaRPr>
          </a:p>
          <a:p>
            <a:r>
              <a:rPr lang="de-DE" sz="2000" dirty="0">
                <a:latin typeface="Arial" panose="020B0604020202020204" pitchFamily="34" charset="0"/>
                <a:cs typeface="Arial" panose="020B0604020202020204" pitchFamily="34" charset="0"/>
              </a:rPr>
              <a:t>Mantel und Boden, also Gesamtoberfläche</a:t>
            </a:r>
          </a:p>
        </p:txBody>
      </p:sp>
      <p:pic>
        <p:nvPicPr>
          <p:cNvPr id="6" name="Grafik 5">
            <a:extLst>
              <a:ext uri="{FF2B5EF4-FFF2-40B4-BE49-F238E27FC236}">
                <a16:creationId xmlns:a16="http://schemas.microsoft.com/office/drawing/2014/main" id="{6DF1BBC9-9C2B-4AC4-84FD-01C10118E2A8}"/>
              </a:ext>
            </a:extLst>
          </p:cNvPr>
          <p:cNvPicPr>
            <a:picLocks noChangeAspect="1"/>
          </p:cNvPicPr>
          <p:nvPr/>
        </p:nvPicPr>
        <p:blipFill>
          <a:blip r:embed="rId3"/>
          <a:stretch>
            <a:fillRect/>
          </a:stretch>
        </p:blipFill>
        <p:spPr>
          <a:xfrm>
            <a:off x="4162425" y="3429000"/>
            <a:ext cx="4557889" cy="3429000"/>
          </a:xfrm>
          <a:prstGeom prst="rect">
            <a:avLst/>
          </a:prstGeom>
        </p:spPr>
      </p:pic>
      <p:sp>
        <p:nvSpPr>
          <p:cNvPr id="7" name="Rechteck 6">
            <a:extLst>
              <a:ext uri="{FF2B5EF4-FFF2-40B4-BE49-F238E27FC236}">
                <a16:creationId xmlns:a16="http://schemas.microsoft.com/office/drawing/2014/main" id="{A055FE91-5A86-4C5D-800D-3F39EEBE9B76}"/>
              </a:ext>
            </a:extLst>
          </p:cNvPr>
          <p:cNvSpPr/>
          <p:nvPr/>
        </p:nvSpPr>
        <p:spPr>
          <a:xfrm rot="1907948">
            <a:off x="8788803" y="830807"/>
            <a:ext cx="3416320"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Nummer 8</a:t>
            </a:r>
          </a:p>
        </p:txBody>
      </p:sp>
    </p:spTree>
    <p:extLst>
      <p:ext uri="{BB962C8B-B14F-4D97-AF65-F5344CB8AC3E}">
        <p14:creationId xmlns:p14="http://schemas.microsoft.com/office/powerpoint/2010/main" val="34907788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wipe(left)">
                                      <p:cBhvr>
                                        <p:cTn id="19" dur="500"/>
                                        <p:tgtEl>
                                          <p:spTgt spid="4">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wipe(left)">
                                      <p:cBhvr>
                                        <p:cTn id="24" dur="500"/>
                                        <p:tgtEl>
                                          <p:spTgt spid="4">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wipe(left)">
                                      <p:cBhvr>
                                        <p:cTn id="29" dur="500"/>
                                        <p:tgtEl>
                                          <p:spTgt spid="4">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4">
                                            <p:txEl>
                                              <p:pRg st="8" end="8"/>
                                            </p:txEl>
                                          </p:spTgt>
                                        </p:tgtEl>
                                        <p:attrNameLst>
                                          <p:attrName>style.visibility</p:attrName>
                                        </p:attrNameLst>
                                      </p:cBhvr>
                                      <p:to>
                                        <p:strVal val="visible"/>
                                      </p:to>
                                    </p:set>
                                    <p:animEffect transition="in" filter="wipe(left)">
                                      <p:cBhvr>
                                        <p:cTn id="34" dur="500"/>
                                        <p:tgtEl>
                                          <p:spTgt spid="4">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animEffect transition="in" filter="wipe(left)">
                                      <p:cBhvr>
                                        <p:cTn id="39" dur="500"/>
                                        <p:tgtEl>
                                          <p:spTgt spid="5">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1000"/>
                                        <p:tgtEl>
                                          <p:spTgt spid="6"/>
                                        </p:tgtEl>
                                      </p:cBhvr>
                                    </p:animEffect>
                                    <p:anim calcmode="lin" valueType="num">
                                      <p:cBhvr>
                                        <p:cTn id="45" dur="1000" fill="hold"/>
                                        <p:tgtEl>
                                          <p:spTgt spid="6"/>
                                        </p:tgtEl>
                                        <p:attrNameLst>
                                          <p:attrName>ppt_x</p:attrName>
                                        </p:attrNameLst>
                                      </p:cBhvr>
                                      <p:tavLst>
                                        <p:tav tm="0">
                                          <p:val>
                                            <p:strVal val="#ppt_x"/>
                                          </p:val>
                                        </p:tav>
                                        <p:tav tm="100000">
                                          <p:val>
                                            <p:strVal val="#ppt_x"/>
                                          </p:val>
                                        </p:tav>
                                      </p:tavLst>
                                    </p:anim>
                                    <p:anim calcmode="lin" valueType="num">
                                      <p:cBhvr>
                                        <p:cTn id="4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5">
                                            <p:txEl>
                                              <p:pRg st="2" end="2"/>
                                            </p:txEl>
                                          </p:spTgt>
                                        </p:tgtEl>
                                        <p:attrNameLst>
                                          <p:attrName>style.visibility</p:attrName>
                                        </p:attrNameLst>
                                      </p:cBhvr>
                                      <p:to>
                                        <p:strVal val="visible"/>
                                      </p:to>
                                    </p:set>
                                    <p:animEffect transition="in" filter="wipe(left)">
                                      <p:cBhvr>
                                        <p:cTn id="51" dur="500"/>
                                        <p:tgtEl>
                                          <p:spTgt spid="5">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
                                            <p:txEl>
                                              <p:pRg st="4" end="4"/>
                                            </p:txEl>
                                          </p:spTgt>
                                        </p:tgtEl>
                                        <p:attrNameLst>
                                          <p:attrName>style.visibility</p:attrName>
                                        </p:attrNameLst>
                                      </p:cBhvr>
                                      <p:to>
                                        <p:strVal val="visible"/>
                                      </p:to>
                                    </p:set>
                                    <p:animEffect transition="in" filter="wipe(left)">
                                      <p:cBhvr>
                                        <p:cTn id="56" dur="500"/>
                                        <p:tgtEl>
                                          <p:spTgt spid="5">
                                            <p:txEl>
                                              <p:pRg st="4" end="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5">
                                            <p:txEl>
                                              <p:pRg st="8" end="8"/>
                                            </p:txEl>
                                          </p:spTgt>
                                        </p:tgtEl>
                                        <p:attrNameLst>
                                          <p:attrName>style.visibility</p:attrName>
                                        </p:attrNameLst>
                                      </p:cBhvr>
                                      <p:to>
                                        <p:strVal val="visible"/>
                                      </p:to>
                                    </p:set>
                                    <p:animEffect transition="in" filter="wipe(left)">
                                      <p:cBhvr>
                                        <p:cTn id="61" dur="500"/>
                                        <p:tgtEl>
                                          <p:spTgt spid="5">
                                            <p:txEl>
                                              <p:pRg st="8" end="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5">
                                            <p:txEl>
                                              <p:pRg st="10" end="10"/>
                                            </p:txEl>
                                          </p:spTgt>
                                        </p:tgtEl>
                                        <p:attrNameLst>
                                          <p:attrName>style.visibility</p:attrName>
                                        </p:attrNameLst>
                                      </p:cBhvr>
                                      <p:to>
                                        <p:strVal val="visible"/>
                                      </p:to>
                                    </p:set>
                                    <p:animEffect transition="in" filter="wipe(left)">
                                      <p:cBhvr>
                                        <p:cTn id="66"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feld 1">
                <a:extLst>
                  <a:ext uri="{FF2B5EF4-FFF2-40B4-BE49-F238E27FC236}">
                    <a16:creationId xmlns:a16="http://schemas.microsoft.com/office/drawing/2014/main" id="{D807DED6-FAF4-4F94-B136-5CD2BAA28372}"/>
                  </a:ext>
                </a:extLst>
              </p:cNvPr>
              <p:cNvSpPr txBox="1"/>
              <p:nvPr/>
            </p:nvSpPr>
            <p:spPr>
              <a:xfrm>
                <a:off x="1957559" y="1106905"/>
                <a:ext cx="9236824" cy="104631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𝑉𝑜𝑙𝑢𝑚𝑒𝑛</m:t>
                      </m:r>
                      <m:r>
                        <a:rPr lang="de-DE" b="0" i="1" smtClean="0">
                          <a:latin typeface="Cambria Math" panose="02040503050406030204" pitchFamily="18" charset="0"/>
                        </a:rPr>
                        <m:t> </m:t>
                      </m:r>
                      <m:r>
                        <a:rPr lang="de-DE" b="0" i="1" smtClean="0">
                          <a:latin typeface="Cambria Math" panose="02040503050406030204" pitchFamily="18" charset="0"/>
                        </a:rPr>
                        <m:t>𝑑𝑒𝑠</m:t>
                      </m:r>
                      <m:r>
                        <a:rPr lang="de-DE" b="0" i="1" smtClean="0">
                          <a:latin typeface="Cambria Math" panose="02040503050406030204" pitchFamily="18" charset="0"/>
                        </a:rPr>
                        <m:t> </m:t>
                      </m:r>
                      <m:r>
                        <a:rPr lang="de-DE" b="0" i="1" smtClean="0">
                          <a:latin typeface="Cambria Math" panose="02040503050406030204" pitchFamily="18" charset="0"/>
                        </a:rPr>
                        <m:t>𝐾𝑒𝑔𝑒𝑙𝑠</m:t>
                      </m:r>
                      <m:r>
                        <a:rPr lang="de-DE" b="0" i="1" smtClean="0">
                          <a:latin typeface="Cambria Math" panose="02040503050406030204" pitchFamily="18" charset="0"/>
                        </a:rPr>
                        <m:t>:</m:t>
                      </m:r>
                      <m:r>
                        <a:rPr lang="de-DE" b="0" i="1" smtClean="0">
                          <a:latin typeface="Cambria Math" panose="02040503050406030204" pitchFamily="18" charset="0"/>
                        </a:rPr>
                        <m:t>𝑉</m:t>
                      </m:r>
                      <m:r>
                        <a:rPr lang="de-DE" b="0" i="1" smtClean="0">
                          <a:latin typeface="Cambria Math" panose="02040503050406030204" pitchFamily="18" charset="0"/>
                        </a:rPr>
                        <m:t>=</m:t>
                      </m:r>
                      <m:f>
                        <m:fPr>
                          <m:ctrlPr>
                            <a:rPr lang="de-DE" b="0" i="1" smtClean="0">
                              <a:latin typeface="Cambria Math" panose="02040503050406030204" pitchFamily="18" charset="0"/>
                            </a:rPr>
                          </m:ctrlPr>
                        </m:fPr>
                        <m:num>
                          <m:r>
                            <a:rPr lang="de-DE" b="0" i="1" smtClean="0">
                              <a:latin typeface="Cambria Math" panose="02040503050406030204" pitchFamily="18" charset="0"/>
                            </a:rPr>
                            <m:t>1</m:t>
                          </m:r>
                        </m:num>
                        <m:den>
                          <m:r>
                            <a:rPr lang="de-DE" b="0" i="1" smtClean="0">
                              <a:latin typeface="Cambria Math" panose="02040503050406030204" pitchFamily="18" charset="0"/>
                            </a:rPr>
                            <m:t>3</m:t>
                          </m:r>
                        </m:den>
                      </m:f>
                      <m:r>
                        <a:rPr lang="de-DE" b="0" i="1" smtClean="0">
                          <a:latin typeface="Cambria Math" panose="02040503050406030204" pitchFamily="18" charset="0"/>
                          <a:ea typeface="Cambria Math" panose="02040503050406030204" pitchFamily="18" charset="0"/>
                        </a:rPr>
                        <m:t>∙</m:t>
                      </m:r>
                      <m:r>
                        <a:rPr lang="de-DE" b="0" i="1" smtClean="0">
                          <a:latin typeface="Cambria Math" panose="02040503050406030204" pitchFamily="18" charset="0"/>
                          <a:ea typeface="Cambria Math" panose="02040503050406030204" pitchFamily="18" charset="0"/>
                        </a:rPr>
                        <m:t>𝜋</m:t>
                      </m:r>
                      <m:r>
                        <a:rPr lang="de-DE" b="0" i="1" smtClean="0">
                          <a:latin typeface="Cambria Math" panose="02040503050406030204" pitchFamily="18" charset="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a:rPr lang="de-DE" b="0" i="1" smtClean="0">
                              <a:latin typeface="Cambria Math" panose="02040503050406030204" pitchFamily="18" charset="0"/>
                              <a:ea typeface="Cambria Math" panose="02040503050406030204" pitchFamily="18" charset="0"/>
                            </a:rPr>
                            <m:t>𝑟</m:t>
                          </m:r>
                        </m:e>
                        <m:sup>
                          <m:r>
                            <a:rPr lang="de-DE" b="0" i="1" smtClean="0">
                              <a:latin typeface="Cambria Math" panose="02040503050406030204" pitchFamily="18" charset="0"/>
                              <a:ea typeface="Cambria Math" panose="02040503050406030204" pitchFamily="18" charset="0"/>
                            </a:rPr>
                            <m:t>2</m:t>
                          </m:r>
                        </m:sup>
                      </m:sSup>
                      <m:r>
                        <a:rPr lang="de-DE" b="0" i="1" smtClean="0">
                          <a:latin typeface="Cambria Math" panose="02040503050406030204" pitchFamily="18" charset="0"/>
                          <a:ea typeface="Cambria Math" panose="02040503050406030204" pitchFamily="18" charset="0"/>
                        </a:rPr>
                        <m:t>∙</m:t>
                      </m:r>
                      <m:r>
                        <a:rPr lang="de-DE" b="0" i="1" smtClean="0">
                          <a:latin typeface="Cambria Math" panose="02040503050406030204" pitchFamily="18" charset="0"/>
                          <a:ea typeface="Cambria Math" panose="02040503050406030204" pitchFamily="18" charset="0"/>
                        </a:rPr>
                        <m:t>h</m:t>
                      </m:r>
                    </m:oMath>
                  </m:oMathPara>
                </a14:m>
                <a:endParaRPr lang="de-DE" b="0" dirty="0">
                  <a:ea typeface="Cambria Math" panose="02040503050406030204" pitchFamily="18" charset="0"/>
                </a:endParaRPr>
              </a:p>
              <a:p>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ea typeface="Cambria Math" panose="02040503050406030204" pitchFamily="18" charset="0"/>
                        </a:rPr>
                        <m:t>𝑉𝑜𝑙𝑢𝑚𝑒𝑛</m:t>
                      </m:r>
                      <m:r>
                        <a:rPr lang="de-DE" b="0" i="1" smtClean="0">
                          <a:latin typeface="Cambria Math" panose="02040503050406030204" pitchFamily="18" charset="0"/>
                          <a:ea typeface="Cambria Math" panose="02040503050406030204" pitchFamily="18" charset="0"/>
                        </a:rPr>
                        <m:t> </m:t>
                      </m:r>
                      <m:r>
                        <a:rPr lang="de-DE" b="0" i="1" smtClean="0">
                          <a:latin typeface="Cambria Math" panose="02040503050406030204" pitchFamily="18" charset="0"/>
                          <a:ea typeface="Cambria Math" panose="02040503050406030204" pitchFamily="18" charset="0"/>
                        </a:rPr>
                        <m:t>𝑑𝑒𝑠</m:t>
                      </m:r>
                      <m:r>
                        <a:rPr lang="de-DE" b="0" i="1" smtClean="0">
                          <a:latin typeface="Cambria Math" panose="02040503050406030204" pitchFamily="18" charset="0"/>
                          <a:ea typeface="Cambria Math" panose="02040503050406030204" pitchFamily="18" charset="0"/>
                        </a:rPr>
                        <m:t> </m:t>
                      </m:r>
                      <m:r>
                        <a:rPr lang="de-DE" b="0" i="1" smtClean="0">
                          <a:latin typeface="Cambria Math" panose="02040503050406030204" pitchFamily="18" charset="0"/>
                          <a:ea typeface="Cambria Math" panose="02040503050406030204" pitchFamily="18" charset="0"/>
                        </a:rPr>
                        <m:t>𝐷𝑜𝑝𝑝𝑒𝑙𝑘𝑒𝑔𝑒𝑙𝑠</m:t>
                      </m:r>
                      <m:r>
                        <a:rPr lang="de-DE" b="0" i="1" smtClean="0">
                          <a:latin typeface="Cambria Math" panose="02040503050406030204" pitchFamily="18" charset="0"/>
                          <a:ea typeface="Cambria Math" panose="02040503050406030204" pitchFamily="18" charset="0"/>
                        </a:rPr>
                        <m:t>:</m:t>
                      </m:r>
                      <m:r>
                        <a:rPr lang="de-DE" b="0" i="1" smtClean="0">
                          <a:latin typeface="Cambria Math" panose="02040503050406030204" pitchFamily="18" charset="0"/>
                          <a:ea typeface="Cambria Math" panose="02040503050406030204" pitchFamily="18" charset="0"/>
                        </a:rPr>
                        <m:t>𝑉</m:t>
                      </m:r>
                      <m:r>
                        <a:rPr lang="de-DE" b="0" i="1" smtClean="0">
                          <a:latin typeface="Cambria Math" panose="02040503050406030204" pitchFamily="18" charset="0"/>
                          <a:ea typeface="Cambria Math" panose="02040503050406030204" pitchFamily="18" charset="0"/>
                        </a:rPr>
                        <m:t>=2∙</m:t>
                      </m:r>
                      <m:f>
                        <m:fPr>
                          <m:ctrlPr>
                            <a:rPr lang="de-DE" b="0" i="1" smtClean="0">
                              <a:latin typeface="Cambria Math" panose="02040503050406030204" pitchFamily="18" charset="0"/>
                              <a:ea typeface="Cambria Math" panose="02040503050406030204" pitchFamily="18" charset="0"/>
                            </a:rPr>
                          </m:ctrlPr>
                        </m:fPr>
                        <m:num>
                          <m:r>
                            <a:rPr lang="de-DE" b="0" i="1" smtClean="0">
                              <a:latin typeface="Cambria Math" panose="02040503050406030204" pitchFamily="18" charset="0"/>
                              <a:ea typeface="Cambria Math" panose="02040503050406030204" pitchFamily="18" charset="0"/>
                            </a:rPr>
                            <m:t>1</m:t>
                          </m:r>
                        </m:num>
                        <m:den>
                          <m:r>
                            <a:rPr lang="de-DE" b="0" i="1" smtClean="0">
                              <a:latin typeface="Cambria Math" panose="02040503050406030204" pitchFamily="18" charset="0"/>
                              <a:ea typeface="Cambria Math" panose="02040503050406030204" pitchFamily="18" charset="0"/>
                            </a:rPr>
                            <m:t>3</m:t>
                          </m:r>
                        </m:den>
                      </m:f>
                      <m:r>
                        <a:rPr lang="de-DE" b="0" i="1" smtClean="0">
                          <a:latin typeface="Cambria Math" panose="02040503050406030204" pitchFamily="18" charset="0"/>
                          <a:ea typeface="Cambria Math" panose="02040503050406030204" pitchFamily="18" charset="0"/>
                        </a:rPr>
                        <m:t>∙</m:t>
                      </m:r>
                      <m:r>
                        <a:rPr lang="de-DE" b="0" i="1" smtClean="0">
                          <a:latin typeface="Cambria Math" panose="02040503050406030204" pitchFamily="18" charset="0"/>
                          <a:ea typeface="Cambria Math" panose="02040503050406030204" pitchFamily="18" charset="0"/>
                        </a:rPr>
                        <m:t>𝜋</m:t>
                      </m:r>
                      <m:r>
                        <a:rPr lang="de-DE" b="0" i="1" smtClean="0">
                          <a:latin typeface="Cambria Math" panose="02040503050406030204" pitchFamily="18" charset="0"/>
                          <a:ea typeface="Cambria Math" panose="02040503050406030204" pitchFamily="18" charset="0"/>
                        </a:rPr>
                        <m:t>∙</m:t>
                      </m:r>
                      <m:r>
                        <a:rPr lang="de-DE" b="0" i="1" smtClean="0">
                          <a:latin typeface="Cambria Math" panose="02040503050406030204" pitchFamily="18" charset="0"/>
                          <a:ea typeface="Cambria Math" panose="02040503050406030204" pitchFamily="18" charset="0"/>
                        </a:rPr>
                        <m:t>𝑟</m:t>
                      </m:r>
                      <m:r>
                        <a:rPr lang="de-DE" b="0" i="1" smtClean="0">
                          <a:latin typeface="Cambria Math" panose="02040503050406030204" pitchFamily="18" charset="0"/>
                          <a:ea typeface="Cambria Math" panose="02040503050406030204" pitchFamily="18" charset="0"/>
                        </a:rPr>
                        <m:t>²∙</m:t>
                      </m:r>
                      <m:f>
                        <m:fPr>
                          <m:ctrlPr>
                            <a:rPr lang="de-DE" b="0" i="1" smtClean="0">
                              <a:latin typeface="Cambria Math" panose="02040503050406030204" pitchFamily="18" charset="0"/>
                              <a:ea typeface="Cambria Math" panose="02040503050406030204" pitchFamily="18" charset="0"/>
                            </a:rPr>
                          </m:ctrlPr>
                        </m:fPr>
                        <m:num>
                          <m:r>
                            <a:rPr lang="de-DE" b="0" i="1" smtClean="0">
                              <a:latin typeface="Cambria Math" panose="02040503050406030204" pitchFamily="18" charset="0"/>
                              <a:ea typeface="Cambria Math" panose="02040503050406030204" pitchFamily="18" charset="0"/>
                            </a:rPr>
                            <m:t>h</m:t>
                          </m:r>
                        </m:num>
                        <m:den>
                          <m:r>
                            <a:rPr lang="de-DE" b="0" i="1" smtClean="0">
                              <a:latin typeface="Cambria Math" panose="02040503050406030204" pitchFamily="18" charset="0"/>
                              <a:ea typeface="Cambria Math" panose="02040503050406030204" pitchFamily="18" charset="0"/>
                            </a:rPr>
                            <m:t>2</m:t>
                          </m:r>
                        </m:den>
                      </m:f>
                      <m:r>
                        <a:rPr lang="de-DE" b="0" i="1" smtClean="0">
                          <a:latin typeface="Cambria Math" panose="02040503050406030204" pitchFamily="18" charset="0"/>
                          <a:ea typeface="Cambria Math" panose="02040503050406030204" pitchFamily="18" charset="0"/>
                        </a:rPr>
                        <m:t>=2∙</m:t>
                      </m:r>
                      <m:f>
                        <m:fPr>
                          <m:ctrlPr>
                            <a:rPr lang="de-DE" b="0" i="1" smtClean="0">
                              <a:latin typeface="Cambria Math" panose="02040503050406030204" pitchFamily="18" charset="0"/>
                              <a:ea typeface="Cambria Math" panose="02040503050406030204" pitchFamily="18" charset="0"/>
                            </a:rPr>
                          </m:ctrlPr>
                        </m:fPr>
                        <m:num>
                          <m:r>
                            <a:rPr lang="de-DE" b="0" i="1" smtClean="0">
                              <a:latin typeface="Cambria Math" panose="02040503050406030204" pitchFamily="18" charset="0"/>
                              <a:ea typeface="Cambria Math" panose="02040503050406030204" pitchFamily="18" charset="0"/>
                            </a:rPr>
                            <m:t>1</m:t>
                          </m:r>
                        </m:num>
                        <m:den>
                          <m:r>
                            <a:rPr lang="de-DE" b="0" i="1" smtClean="0">
                              <a:latin typeface="Cambria Math" panose="02040503050406030204" pitchFamily="18" charset="0"/>
                              <a:ea typeface="Cambria Math" panose="02040503050406030204" pitchFamily="18" charset="0"/>
                            </a:rPr>
                            <m:t>6</m:t>
                          </m:r>
                        </m:den>
                      </m:f>
                      <m:r>
                        <a:rPr lang="de-DE" b="0" i="1" smtClean="0">
                          <a:latin typeface="Cambria Math" panose="02040503050406030204" pitchFamily="18" charset="0"/>
                          <a:ea typeface="Cambria Math" panose="02040503050406030204" pitchFamily="18" charset="0"/>
                        </a:rPr>
                        <m:t>∙</m:t>
                      </m:r>
                      <m:r>
                        <a:rPr lang="de-DE" b="0" i="1" smtClean="0">
                          <a:latin typeface="Cambria Math" panose="02040503050406030204" pitchFamily="18" charset="0"/>
                          <a:ea typeface="Cambria Math" panose="02040503050406030204" pitchFamily="18" charset="0"/>
                        </a:rPr>
                        <m:t>𝜋</m:t>
                      </m:r>
                      <m:r>
                        <a:rPr lang="de-DE" b="0" i="1" smtClean="0">
                          <a:latin typeface="Cambria Math" panose="02040503050406030204" pitchFamily="18" charset="0"/>
                          <a:ea typeface="Cambria Math" panose="02040503050406030204" pitchFamily="18" charset="0"/>
                        </a:rPr>
                        <m:t>∙</m:t>
                      </m:r>
                      <m:r>
                        <a:rPr lang="de-DE" b="0" i="1" smtClean="0">
                          <a:latin typeface="Cambria Math" panose="02040503050406030204" pitchFamily="18" charset="0"/>
                          <a:ea typeface="Cambria Math" panose="02040503050406030204" pitchFamily="18" charset="0"/>
                        </a:rPr>
                        <m:t>𝑟</m:t>
                      </m:r>
                      <m:r>
                        <a:rPr lang="de-DE" b="0" i="1" smtClean="0">
                          <a:latin typeface="Cambria Math" panose="02040503050406030204" pitchFamily="18" charset="0"/>
                          <a:ea typeface="Cambria Math" panose="02040503050406030204" pitchFamily="18" charset="0"/>
                        </a:rPr>
                        <m:t>²∙</m:t>
                      </m:r>
                      <m:r>
                        <a:rPr lang="de-DE" b="0" i="1" smtClean="0">
                          <a:latin typeface="Cambria Math" panose="02040503050406030204" pitchFamily="18" charset="0"/>
                          <a:ea typeface="Cambria Math" panose="02040503050406030204" pitchFamily="18" charset="0"/>
                        </a:rPr>
                        <m:t>h</m:t>
                      </m:r>
                      <m:r>
                        <a:rPr lang="de-DE" b="0" i="1" smtClean="0">
                          <a:latin typeface="Cambria Math" panose="02040503050406030204" pitchFamily="18" charset="0"/>
                          <a:ea typeface="Cambria Math" panose="02040503050406030204" pitchFamily="18" charset="0"/>
                        </a:rPr>
                        <m:t>=</m:t>
                      </m:r>
                      <m:f>
                        <m:fPr>
                          <m:ctrlPr>
                            <a:rPr lang="de-DE" b="0" i="1" smtClean="0">
                              <a:latin typeface="Cambria Math" panose="02040503050406030204" pitchFamily="18" charset="0"/>
                              <a:ea typeface="Cambria Math" panose="02040503050406030204" pitchFamily="18" charset="0"/>
                            </a:rPr>
                          </m:ctrlPr>
                        </m:fPr>
                        <m:num>
                          <m:r>
                            <a:rPr lang="de-DE" b="0" i="1" smtClean="0">
                              <a:latin typeface="Cambria Math" panose="02040503050406030204" pitchFamily="18" charset="0"/>
                              <a:ea typeface="Cambria Math" panose="02040503050406030204" pitchFamily="18" charset="0"/>
                            </a:rPr>
                            <m:t>2</m:t>
                          </m:r>
                        </m:num>
                        <m:den>
                          <m:r>
                            <a:rPr lang="de-DE" b="0" i="1" smtClean="0">
                              <a:latin typeface="Cambria Math" panose="02040503050406030204" pitchFamily="18" charset="0"/>
                              <a:ea typeface="Cambria Math" panose="02040503050406030204" pitchFamily="18" charset="0"/>
                            </a:rPr>
                            <m:t>6</m:t>
                          </m:r>
                        </m:den>
                      </m:f>
                      <m:r>
                        <a:rPr lang="de-DE" b="0" i="1" smtClean="0">
                          <a:latin typeface="Cambria Math" panose="02040503050406030204" pitchFamily="18" charset="0"/>
                          <a:ea typeface="Cambria Math" panose="02040503050406030204" pitchFamily="18" charset="0"/>
                        </a:rPr>
                        <m:t>∙</m:t>
                      </m:r>
                      <m:r>
                        <a:rPr lang="de-DE" b="0" i="1" smtClean="0">
                          <a:latin typeface="Cambria Math" panose="02040503050406030204" pitchFamily="18" charset="0"/>
                          <a:ea typeface="Cambria Math" panose="02040503050406030204" pitchFamily="18" charset="0"/>
                        </a:rPr>
                        <m:t>𝜋</m:t>
                      </m:r>
                      <m:r>
                        <a:rPr lang="de-DE" b="0" i="1" smtClean="0">
                          <a:latin typeface="Cambria Math" panose="02040503050406030204" pitchFamily="18" charset="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a:rPr lang="de-DE" b="0" i="1" smtClean="0">
                              <a:latin typeface="Cambria Math" panose="02040503050406030204" pitchFamily="18" charset="0"/>
                              <a:ea typeface="Cambria Math" panose="02040503050406030204" pitchFamily="18" charset="0"/>
                            </a:rPr>
                            <m:t>𝑟</m:t>
                          </m:r>
                        </m:e>
                        <m:sup>
                          <m:r>
                            <a:rPr lang="de-DE" b="0" i="1" smtClean="0">
                              <a:latin typeface="Cambria Math" panose="02040503050406030204" pitchFamily="18" charset="0"/>
                              <a:ea typeface="Cambria Math" panose="02040503050406030204" pitchFamily="18" charset="0"/>
                            </a:rPr>
                            <m:t>2</m:t>
                          </m:r>
                        </m:sup>
                      </m:sSup>
                      <m:r>
                        <a:rPr lang="de-DE" b="0" i="1" smtClean="0">
                          <a:latin typeface="Cambria Math" panose="02040503050406030204" pitchFamily="18" charset="0"/>
                          <a:ea typeface="Cambria Math" panose="02040503050406030204" pitchFamily="18" charset="0"/>
                        </a:rPr>
                        <m:t>∙</m:t>
                      </m:r>
                      <m:r>
                        <a:rPr lang="de-DE" b="0" i="1" smtClean="0">
                          <a:latin typeface="Cambria Math" panose="02040503050406030204" pitchFamily="18" charset="0"/>
                          <a:ea typeface="Cambria Math" panose="02040503050406030204" pitchFamily="18" charset="0"/>
                        </a:rPr>
                        <m:t>h</m:t>
                      </m:r>
                      <m:r>
                        <a:rPr lang="de-DE" b="0" i="1" smtClean="0">
                          <a:latin typeface="Cambria Math" panose="02040503050406030204" pitchFamily="18" charset="0"/>
                          <a:ea typeface="Cambria Math" panose="02040503050406030204" pitchFamily="18" charset="0"/>
                        </a:rPr>
                        <m:t>=</m:t>
                      </m:r>
                      <m:f>
                        <m:fPr>
                          <m:ctrlPr>
                            <a:rPr lang="de-DE" b="0" i="1" smtClean="0">
                              <a:latin typeface="Cambria Math" panose="02040503050406030204" pitchFamily="18" charset="0"/>
                              <a:ea typeface="Cambria Math" panose="02040503050406030204" pitchFamily="18" charset="0"/>
                            </a:rPr>
                          </m:ctrlPr>
                        </m:fPr>
                        <m:num>
                          <m:r>
                            <a:rPr lang="de-DE" b="0" i="1" smtClean="0">
                              <a:latin typeface="Cambria Math" panose="02040503050406030204" pitchFamily="18" charset="0"/>
                              <a:ea typeface="Cambria Math" panose="02040503050406030204" pitchFamily="18" charset="0"/>
                            </a:rPr>
                            <m:t>1</m:t>
                          </m:r>
                        </m:num>
                        <m:den>
                          <m:r>
                            <a:rPr lang="de-DE" b="0" i="1" smtClean="0">
                              <a:latin typeface="Cambria Math" panose="02040503050406030204" pitchFamily="18" charset="0"/>
                              <a:ea typeface="Cambria Math" panose="02040503050406030204" pitchFamily="18" charset="0"/>
                            </a:rPr>
                            <m:t>3</m:t>
                          </m:r>
                        </m:den>
                      </m:f>
                      <m:r>
                        <a:rPr lang="de-DE" b="0" i="1" smtClean="0">
                          <a:latin typeface="Cambria Math" panose="02040503050406030204" pitchFamily="18" charset="0"/>
                          <a:ea typeface="Cambria Math" panose="02040503050406030204" pitchFamily="18" charset="0"/>
                        </a:rPr>
                        <m:t>𝜋</m:t>
                      </m:r>
                      <m:r>
                        <a:rPr lang="de-DE" b="0" i="1" smtClean="0">
                          <a:latin typeface="Cambria Math" panose="02040503050406030204" pitchFamily="18" charset="0"/>
                          <a:ea typeface="Cambria Math" panose="02040503050406030204" pitchFamily="18" charset="0"/>
                        </a:rPr>
                        <m:t>∙</m:t>
                      </m:r>
                      <m:r>
                        <a:rPr lang="de-DE" b="0" i="1" smtClean="0">
                          <a:latin typeface="Cambria Math" panose="02040503050406030204" pitchFamily="18" charset="0"/>
                          <a:ea typeface="Cambria Math" panose="02040503050406030204" pitchFamily="18" charset="0"/>
                        </a:rPr>
                        <m:t>𝑟</m:t>
                      </m:r>
                      <m:r>
                        <a:rPr lang="de-DE" b="0" i="1" smtClean="0">
                          <a:latin typeface="Cambria Math" panose="02040503050406030204" pitchFamily="18" charset="0"/>
                          <a:ea typeface="Cambria Math" panose="02040503050406030204" pitchFamily="18" charset="0"/>
                        </a:rPr>
                        <m:t>²∙</m:t>
                      </m:r>
                      <m:r>
                        <a:rPr lang="de-DE" b="0" i="1" smtClean="0">
                          <a:latin typeface="Cambria Math" panose="02040503050406030204" pitchFamily="18" charset="0"/>
                          <a:ea typeface="Cambria Math" panose="02040503050406030204" pitchFamily="18" charset="0"/>
                        </a:rPr>
                        <m:t>h</m:t>
                      </m:r>
                    </m:oMath>
                  </m:oMathPara>
                </a14:m>
                <a:endParaRPr lang="de-DE" b="0" dirty="0">
                  <a:ea typeface="Cambria Math" panose="02040503050406030204" pitchFamily="18" charset="0"/>
                </a:endParaRPr>
              </a:p>
            </p:txBody>
          </p:sp>
        </mc:Choice>
        <mc:Fallback>
          <p:sp>
            <p:nvSpPr>
              <p:cNvPr id="2" name="Textfeld 1">
                <a:extLst>
                  <a:ext uri="{FF2B5EF4-FFF2-40B4-BE49-F238E27FC236}">
                    <a16:creationId xmlns:a16="http://schemas.microsoft.com/office/drawing/2014/main" id="{D807DED6-FAF4-4F94-B136-5CD2BAA28372}"/>
                  </a:ext>
                </a:extLst>
              </p:cNvPr>
              <p:cNvSpPr txBox="1">
                <a:spLocks noRot="1" noChangeAspect="1" noMove="1" noResize="1" noEditPoints="1" noAdjustHandles="1" noChangeArrowheads="1" noChangeShapeType="1" noTextEdit="1"/>
              </p:cNvSpPr>
              <p:nvPr/>
            </p:nvSpPr>
            <p:spPr>
              <a:xfrm>
                <a:off x="1957559" y="1106905"/>
                <a:ext cx="9236824" cy="1046312"/>
              </a:xfrm>
              <a:prstGeom prst="rect">
                <a:avLst/>
              </a:prstGeom>
              <a:blipFill>
                <a:blip r:embed="rId2"/>
                <a:stretch>
                  <a:fillRect/>
                </a:stretch>
              </a:blipFill>
            </p:spPr>
            <p:txBody>
              <a:bodyPr/>
              <a:lstStyle/>
              <a:p>
                <a:r>
                  <a:rPr lang="de-DE">
                    <a:noFill/>
                  </a:rPr>
                  <a:t> </a:t>
                </a:r>
              </a:p>
            </p:txBody>
          </p:sp>
        </mc:Fallback>
      </mc:AlternateContent>
      <p:sp>
        <p:nvSpPr>
          <p:cNvPr id="3" name="Rechteck 2">
            <a:extLst>
              <a:ext uri="{FF2B5EF4-FFF2-40B4-BE49-F238E27FC236}">
                <a16:creationId xmlns:a16="http://schemas.microsoft.com/office/drawing/2014/main" id="{DA046937-FFA1-442D-A60F-8108CD9D35AE}"/>
              </a:ext>
            </a:extLst>
          </p:cNvPr>
          <p:cNvSpPr/>
          <p:nvPr/>
        </p:nvSpPr>
        <p:spPr>
          <a:xfrm rot="20313933">
            <a:off x="50567" y="445797"/>
            <a:ext cx="3416321"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Nummer 9</a:t>
            </a:r>
          </a:p>
        </p:txBody>
      </p:sp>
      <p:sp>
        <p:nvSpPr>
          <p:cNvPr id="4" name="Textfeld 3">
            <a:extLst>
              <a:ext uri="{FF2B5EF4-FFF2-40B4-BE49-F238E27FC236}">
                <a16:creationId xmlns:a16="http://schemas.microsoft.com/office/drawing/2014/main" id="{655840CA-95E5-4DB1-A783-89C2174109F9}"/>
              </a:ext>
            </a:extLst>
          </p:cNvPr>
          <p:cNvSpPr txBox="1"/>
          <p:nvPr/>
        </p:nvSpPr>
        <p:spPr>
          <a:xfrm>
            <a:off x="1014609" y="2514600"/>
            <a:ext cx="9499139" cy="369332"/>
          </a:xfrm>
          <a:prstGeom prst="rect">
            <a:avLst/>
          </a:prstGeom>
          <a:noFill/>
        </p:spPr>
        <p:txBody>
          <a:bodyPr wrap="none" rtlCol="0">
            <a:spAutoFit/>
          </a:bodyPr>
          <a:lstStyle/>
          <a:p>
            <a:r>
              <a:rPr lang="de-DE" dirty="0">
                <a:latin typeface="Arial" panose="020B0604020202020204" pitchFamily="34" charset="0"/>
                <a:cs typeface="Arial" panose="020B0604020202020204" pitchFamily="34" charset="0"/>
              </a:rPr>
              <a:t>Daraus sieht man, dass der Doppelkegel ein </a:t>
            </a:r>
            <a:r>
              <a:rPr lang="de-DE" dirty="0" err="1">
                <a:latin typeface="Arial" panose="020B0604020202020204" pitchFamily="34" charset="0"/>
                <a:cs typeface="Arial" panose="020B0604020202020204" pitchFamily="34" charset="0"/>
              </a:rPr>
              <a:t>genausogroßes</a:t>
            </a:r>
            <a:r>
              <a:rPr lang="de-DE" dirty="0">
                <a:latin typeface="Arial" panose="020B0604020202020204" pitchFamily="34" charset="0"/>
                <a:cs typeface="Arial" panose="020B0604020202020204" pitchFamily="34" charset="0"/>
              </a:rPr>
              <a:t> Volumen hat wie der Kegel.</a:t>
            </a:r>
          </a:p>
        </p:txBody>
      </p:sp>
      <mc:AlternateContent xmlns:mc="http://schemas.openxmlformats.org/markup-compatibility/2006">
        <mc:Choice xmlns:a14="http://schemas.microsoft.com/office/drawing/2010/main" Requires="a14">
          <p:sp>
            <p:nvSpPr>
              <p:cNvPr id="5" name="Textfeld 4">
                <a:extLst>
                  <a:ext uri="{FF2B5EF4-FFF2-40B4-BE49-F238E27FC236}">
                    <a16:creationId xmlns:a16="http://schemas.microsoft.com/office/drawing/2014/main" id="{60D46557-6DF1-4046-95D4-2FE793ABC96A}"/>
                  </a:ext>
                </a:extLst>
              </p:cNvPr>
              <p:cNvSpPr txBox="1"/>
              <p:nvPr/>
            </p:nvSpPr>
            <p:spPr>
              <a:xfrm>
                <a:off x="3245938" y="3429000"/>
                <a:ext cx="411317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de-DE" i="1" smtClean="0">
                          <a:latin typeface="Cambria Math" panose="02040503050406030204" pitchFamily="18" charset="0"/>
                        </a:rPr>
                        <m:t>𝑀𝑎𝑛𝑡𝑒𝑙𝑓𝑙</m:t>
                      </m:r>
                      <m:r>
                        <a:rPr lang="de-DE" i="1" smtClean="0">
                          <a:latin typeface="Cambria Math" panose="02040503050406030204" pitchFamily="18" charset="0"/>
                        </a:rPr>
                        <m:t>ä</m:t>
                      </m:r>
                      <m:r>
                        <a:rPr lang="de-DE" i="1" smtClean="0">
                          <a:latin typeface="Cambria Math" panose="02040503050406030204" pitchFamily="18" charset="0"/>
                        </a:rPr>
                        <m:t>𝑐h𝑒</m:t>
                      </m:r>
                      <m:r>
                        <a:rPr lang="de-DE" i="1" smtClean="0">
                          <a:latin typeface="Cambria Math" panose="02040503050406030204" pitchFamily="18" charset="0"/>
                        </a:rPr>
                        <m:t> </m:t>
                      </m:r>
                      <m:r>
                        <a:rPr lang="de-DE" i="1" smtClean="0">
                          <a:latin typeface="Cambria Math" panose="02040503050406030204" pitchFamily="18" charset="0"/>
                        </a:rPr>
                        <m:t>𝑑𝑒𝑠</m:t>
                      </m:r>
                      <m:r>
                        <a:rPr lang="de-DE" i="1" smtClean="0">
                          <a:latin typeface="Cambria Math" panose="02040503050406030204" pitchFamily="18" charset="0"/>
                        </a:rPr>
                        <m:t> </m:t>
                      </m:r>
                      <m:r>
                        <a:rPr lang="de-DE" i="1" smtClean="0">
                          <a:latin typeface="Cambria Math" panose="02040503050406030204" pitchFamily="18" charset="0"/>
                        </a:rPr>
                        <m:t>𝐾𝑒𝑔𝑒𝑙𝑠</m:t>
                      </m:r>
                      <m:r>
                        <a:rPr lang="de-DE" i="1" smtClean="0">
                          <a:latin typeface="Cambria Math" panose="02040503050406030204" pitchFamily="18" charset="0"/>
                        </a:rPr>
                        <m:t>:</m:t>
                      </m:r>
                      <m:r>
                        <a:rPr lang="de-DE" i="1" smtClean="0">
                          <a:latin typeface="Cambria Math" panose="02040503050406030204" pitchFamily="18" charset="0"/>
                        </a:rPr>
                        <m:t>𝑂</m:t>
                      </m:r>
                      <m:r>
                        <a:rPr lang="de-DE" i="1" smtClean="0">
                          <a:latin typeface="Cambria Math" panose="02040503050406030204" pitchFamily="18" charset="0"/>
                        </a:rPr>
                        <m:t>=</m:t>
                      </m:r>
                      <m:r>
                        <a:rPr lang="de-DE" i="1">
                          <a:latin typeface="Cambria Math" panose="02040503050406030204" pitchFamily="18" charset="0"/>
                          <a:ea typeface="Cambria Math" panose="02040503050406030204" pitchFamily="18" charset="0"/>
                        </a:rPr>
                        <m:t>𝜋</m:t>
                      </m:r>
                      <m:r>
                        <a:rPr lang="de-DE" i="1">
                          <a:latin typeface="Cambria Math" panose="02040503050406030204" pitchFamily="18" charset="0"/>
                          <a:ea typeface="Cambria Math" panose="02040503050406030204" pitchFamily="18" charset="0"/>
                        </a:rPr>
                        <m:t>∙</m:t>
                      </m:r>
                      <m:r>
                        <a:rPr lang="de-DE" i="1">
                          <a:latin typeface="Cambria Math" panose="02040503050406030204" pitchFamily="18" charset="0"/>
                          <a:ea typeface="Cambria Math" panose="02040503050406030204" pitchFamily="18" charset="0"/>
                        </a:rPr>
                        <m:t>𝑟</m:t>
                      </m:r>
                      <m:r>
                        <a:rPr lang="de-DE" i="1">
                          <a:latin typeface="Cambria Math" panose="02040503050406030204" pitchFamily="18" charset="0"/>
                          <a:ea typeface="Cambria Math" panose="02040503050406030204" pitchFamily="18" charset="0"/>
                        </a:rPr>
                        <m:t>∙</m:t>
                      </m:r>
                      <m:sSub>
                        <m:sSubPr>
                          <m:ctrlPr>
                            <a:rPr lang="de-DE" i="1" smtClean="0">
                              <a:latin typeface="Cambria Math" panose="02040503050406030204" pitchFamily="18" charset="0"/>
                              <a:ea typeface="Cambria Math" panose="02040503050406030204" pitchFamily="18" charset="0"/>
                            </a:rPr>
                          </m:ctrlPr>
                        </m:sSubPr>
                        <m:e>
                          <m:r>
                            <a:rPr lang="de-DE" b="0" i="1" smtClean="0">
                              <a:latin typeface="Cambria Math" panose="02040503050406030204" pitchFamily="18" charset="0"/>
                              <a:ea typeface="Cambria Math" panose="02040503050406030204" pitchFamily="18" charset="0"/>
                            </a:rPr>
                            <m:t>𝑠</m:t>
                          </m:r>
                        </m:e>
                        <m:sub>
                          <m:r>
                            <a:rPr lang="de-DE" b="0" i="1" smtClean="0">
                              <a:latin typeface="Cambria Math" panose="02040503050406030204" pitchFamily="18" charset="0"/>
                              <a:ea typeface="Cambria Math" panose="02040503050406030204" pitchFamily="18" charset="0"/>
                            </a:rPr>
                            <m:t>1</m:t>
                          </m:r>
                        </m:sub>
                      </m:sSub>
                    </m:oMath>
                  </m:oMathPara>
                </a14:m>
                <a:endParaRPr lang="de-DE" dirty="0"/>
              </a:p>
            </p:txBody>
          </p:sp>
        </mc:Choice>
        <mc:Fallback>
          <p:sp>
            <p:nvSpPr>
              <p:cNvPr id="5" name="Textfeld 4">
                <a:extLst>
                  <a:ext uri="{FF2B5EF4-FFF2-40B4-BE49-F238E27FC236}">
                    <a16:creationId xmlns:a16="http://schemas.microsoft.com/office/drawing/2014/main" id="{60D46557-6DF1-4046-95D4-2FE793ABC96A}"/>
                  </a:ext>
                </a:extLst>
              </p:cNvPr>
              <p:cNvSpPr txBox="1">
                <a:spLocks noRot="1" noChangeAspect="1" noMove="1" noResize="1" noEditPoints="1" noAdjustHandles="1" noChangeArrowheads="1" noChangeShapeType="1" noTextEdit="1"/>
              </p:cNvSpPr>
              <p:nvPr/>
            </p:nvSpPr>
            <p:spPr>
              <a:xfrm>
                <a:off x="3245938" y="3429000"/>
                <a:ext cx="4113177" cy="276999"/>
              </a:xfrm>
              <a:prstGeom prst="rect">
                <a:avLst/>
              </a:prstGeom>
              <a:blipFill>
                <a:blip r:embed="rId3"/>
                <a:stretch>
                  <a:fillRect t="-2222" b="-35556"/>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6" name="Rechteck 5">
                <a:extLst>
                  <a:ext uri="{FF2B5EF4-FFF2-40B4-BE49-F238E27FC236}">
                    <a16:creationId xmlns:a16="http://schemas.microsoft.com/office/drawing/2014/main" id="{CAFA5CA2-E8D2-4AA4-AE78-52488EE1C2F2}"/>
                  </a:ext>
                </a:extLst>
              </p:cNvPr>
              <p:cNvSpPr/>
              <p:nvPr/>
            </p:nvSpPr>
            <p:spPr>
              <a:xfrm>
                <a:off x="2713291" y="3705999"/>
                <a:ext cx="517846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smtClean="0">
                          <a:latin typeface="Cambria Math" panose="02040503050406030204" pitchFamily="18" charset="0"/>
                        </a:rPr>
                        <m:t>𝑀𝑎𝑛𝑡𝑒𝑙𝑓𝑙</m:t>
                      </m:r>
                      <m:r>
                        <a:rPr lang="de-DE" i="1" smtClean="0">
                          <a:latin typeface="Cambria Math" panose="02040503050406030204" pitchFamily="18" charset="0"/>
                        </a:rPr>
                        <m:t>ä</m:t>
                      </m:r>
                      <m:r>
                        <a:rPr lang="de-DE" i="1" smtClean="0">
                          <a:latin typeface="Cambria Math" panose="02040503050406030204" pitchFamily="18" charset="0"/>
                        </a:rPr>
                        <m:t>𝑐h𝑒</m:t>
                      </m:r>
                      <m:r>
                        <a:rPr lang="de-DE" i="1" smtClean="0">
                          <a:latin typeface="Cambria Math" panose="02040503050406030204" pitchFamily="18" charset="0"/>
                        </a:rPr>
                        <m:t> </m:t>
                      </m:r>
                      <m:r>
                        <a:rPr lang="de-DE" i="1" smtClean="0">
                          <a:latin typeface="Cambria Math" panose="02040503050406030204" pitchFamily="18" charset="0"/>
                        </a:rPr>
                        <m:t>𝑑𝑒𝑠</m:t>
                      </m:r>
                      <m:r>
                        <a:rPr lang="de-DE" i="1" smtClean="0">
                          <a:latin typeface="Cambria Math" panose="02040503050406030204" pitchFamily="18" charset="0"/>
                        </a:rPr>
                        <m:t> </m:t>
                      </m:r>
                      <m:r>
                        <a:rPr lang="de-DE" b="0" i="1" smtClean="0">
                          <a:latin typeface="Cambria Math" panose="02040503050406030204" pitchFamily="18" charset="0"/>
                        </a:rPr>
                        <m:t>𝐷𝑜𝑝𝑝𝑒𝑙𝑘</m:t>
                      </m:r>
                      <m:r>
                        <a:rPr lang="de-DE" i="1">
                          <a:latin typeface="Cambria Math" panose="02040503050406030204" pitchFamily="18" charset="0"/>
                        </a:rPr>
                        <m:t>𝑒𝑔𝑒𝑙𝑠</m:t>
                      </m:r>
                      <m:r>
                        <a:rPr lang="de-DE" i="1">
                          <a:latin typeface="Cambria Math" panose="02040503050406030204" pitchFamily="18" charset="0"/>
                        </a:rPr>
                        <m:t>:</m:t>
                      </m:r>
                      <m:r>
                        <a:rPr lang="de-DE" i="1">
                          <a:latin typeface="Cambria Math" panose="02040503050406030204" pitchFamily="18" charset="0"/>
                        </a:rPr>
                        <m:t>𝑂</m:t>
                      </m:r>
                      <m:r>
                        <a:rPr lang="de-DE" i="1">
                          <a:latin typeface="Cambria Math" panose="02040503050406030204" pitchFamily="18" charset="0"/>
                        </a:rPr>
                        <m:t>=2∙</m:t>
                      </m:r>
                      <m:r>
                        <a:rPr lang="de-DE" i="1">
                          <a:latin typeface="Cambria Math" panose="02040503050406030204" pitchFamily="18" charset="0"/>
                          <a:ea typeface="Cambria Math" panose="02040503050406030204" pitchFamily="18" charset="0"/>
                        </a:rPr>
                        <m:t>𝜋</m:t>
                      </m:r>
                      <m:r>
                        <a:rPr lang="de-DE" i="1">
                          <a:latin typeface="Cambria Math" panose="02040503050406030204" pitchFamily="18" charset="0"/>
                          <a:ea typeface="Cambria Math" panose="02040503050406030204" pitchFamily="18" charset="0"/>
                        </a:rPr>
                        <m:t>∙</m:t>
                      </m:r>
                      <m:r>
                        <a:rPr lang="de-DE" i="1">
                          <a:latin typeface="Cambria Math" panose="02040503050406030204" pitchFamily="18" charset="0"/>
                          <a:ea typeface="Cambria Math" panose="02040503050406030204" pitchFamily="18" charset="0"/>
                        </a:rPr>
                        <m:t>𝑟</m:t>
                      </m:r>
                      <m:r>
                        <a:rPr lang="de-DE" i="1">
                          <a:latin typeface="Cambria Math" panose="02040503050406030204" pitchFamily="18" charset="0"/>
                          <a:ea typeface="Cambria Math" panose="02040503050406030204" pitchFamily="18" charset="0"/>
                        </a:rPr>
                        <m:t>∙</m:t>
                      </m:r>
                      <m:sSub>
                        <m:sSubPr>
                          <m:ctrlPr>
                            <a:rPr lang="de-DE" i="1" smtClean="0">
                              <a:latin typeface="Cambria Math" panose="02040503050406030204" pitchFamily="18" charset="0"/>
                              <a:ea typeface="Cambria Math" panose="02040503050406030204" pitchFamily="18" charset="0"/>
                            </a:rPr>
                          </m:ctrlPr>
                        </m:sSubPr>
                        <m:e>
                          <m:r>
                            <a:rPr lang="de-DE" b="0" i="1" smtClean="0">
                              <a:latin typeface="Cambria Math" panose="02040503050406030204" pitchFamily="18" charset="0"/>
                              <a:ea typeface="Cambria Math" panose="02040503050406030204" pitchFamily="18" charset="0"/>
                            </a:rPr>
                            <m:t>𝑠</m:t>
                          </m:r>
                        </m:e>
                        <m:sub>
                          <m:r>
                            <a:rPr lang="de-DE" b="0" i="1" smtClean="0">
                              <a:latin typeface="Cambria Math" panose="02040503050406030204" pitchFamily="18" charset="0"/>
                              <a:ea typeface="Cambria Math" panose="02040503050406030204" pitchFamily="18" charset="0"/>
                            </a:rPr>
                            <m:t>2</m:t>
                          </m:r>
                        </m:sub>
                      </m:sSub>
                    </m:oMath>
                  </m:oMathPara>
                </a14:m>
                <a:endParaRPr lang="de-DE" dirty="0"/>
              </a:p>
            </p:txBody>
          </p:sp>
        </mc:Choice>
        <mc:Fallback>
          <p:sp>
            <p:nvSpPr>
              <p:cNvPr id="6" name="Rechteck 5">
                <a:extLst>
                  <a:ext uri="{FF2B5EF4-FFF2-40B4-BE49-F238E27FC236}">
                    <a16:creationId xmlns:a16="http://schemas.microsoft.com/office/drawing/2014/main" id="{CAFA5CA2-E8D2-4AA4-AE78-52488EE1C2F2}"/>
                  </a:ext>
                </a:extLst>
              </p:cNvPr>
              <p:cNvSpPr>
                <a:spLocks noRot="1" noChangeAspect="1" noMove="1" noResize="1" noEditPoints="1" noAdjustHandles="1" noChangeArrowheads="1" noChangeShapeType="1" noTextEdit="1"/>
              </p:cNvSpPr>
              <p:nvPr/>
            </p:nvSpPr>
            <p:spPr>
              <a:xfrm>
                <a:off x="2713291" y="3705999"/>
                <a:ext cx="5178469" cy="369332"/>
              </a:xfrm>
              <a:prstGeom prst="rect">
                <a:avLst/>
              </a:prstGeom>
              <a:blipFill>
                <a:blip r:embed="rId4"/>
                <a:stretch>
                  <a:fillRect b="-13115"/>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8" name="Textfeld 7">
                <a:extLst>
                  <a:ext uri="{FF2B5EF4-FFF2-40B4-BE49-F238E27FC236}">
                    <a16:creationId xmlns:a16="http://schemas.microsoft.com/office/drawing/2014/main" id="{5AFB33B7-6298-48AD-977D-F9E2E020B0C4}"/>
                  </a:ext>
                </a:extLst>
              </p:cNvPr>
              <p:cNvSpPr txBox="1"/>
              <p:nvPr/>
            </p:nvSpPr>
            <p:spPr>
              <a:xfrm>
                <a:off x="1014609" y="4392072"/>
                <a:ext cx="10012934" cy="646331"/>
              </a:xfrm>
              <a:prstGeom prst="rect">
                <a:avLst/>
              </a:prstGeom>
              <a:noFill/>
            </p:spPr>
            <p:txBody>
              <a:bodyPr wrap="none" rtlCol="0">
                <a:spAutoFit/>
              </a:bodyPr>
              <a:lstStyle/>
              <a:p>
                <a:r>
                  <a:rPr lang="de-DE" dirty="0">
                    <a:latin typeface="Arial" panose="020B0604020202020204" pitchFamily="34" charset="0"/>
                    <a:cs typeface="Arial" panose="020B0604020202020204" pitchFamily="34" charset="0"/>
                  </a:rPr>
                  <a:t>Man weiß zwar, dass die Seite </a:t>
                </a:r>
                <a14:m>
                  <m:oMath xmlns:m="http://schemas.openxmlformats.org/officeDocument/2006/math">
                    <m:sSub>
                      <m:sSubPr>
                        <m:ctrlPr>
                          <a:rPr lang="de-DE" i="1" smtClean="0">
                            <a:latin typeface="Cambria Math" panose="02040503050406030204" pitchFamily="18" charset="0"/>
                            <a:cs typeface="Arial" panose="020B0604020202020204" pitchFamily="34" charset="0"/>
                          </a:rPr>
                        </m:ctrlPr>
                      </m:sSubPr>
                      <m:e>
                        <m:r>
                          <a:rPr lang="de-DE" b="0" i="1" smtClean="0">
                            <a:latin typeface="Cambria Math" panose="02040503050406030204" pitchFamily="18" charset="0"/>
                            <a:cs typeface="Arial" panose="020B0604020202020204" pitchFamily="34" charset="0"/>
                          </a:rPr>
                          <m:t>𝑠</m:t>
                        </m:r>
                      </m:e>
                      <m:sub>
                        <m:r>
                          <a:rPr lang="de-DE" b="0" i="1" smtClean="0">
                            <a:latin typeface="Cambria Math" panose="02040503050406030204" pitchFamily="18" charset="0"/>
                            <a:cs typeface="Arial" panose="020B0604020202020204" pitchFamily="34" charset="0"/>
                          </a:rPr>
                          <m:t>1</m:t>
                        </m:r>
                      </m:sub>
                    </m:sSub>
                  </m:oMath>
                </a14:m>
                <a:r>
                  <a:rPr lang="de-DE" dirty="0">
                    <a:latin typeface="Arial" panose="020B0604020202020204" pitchFamily="34" charset="0"/>
                    <a:cs typeface="Arial" panose="020B0604020202020204" pitchFamily="34" charset="0"/>
                  </a:rPr>
                  <a:t> länger als </a:t>
                </a:r>
                <a14:m>
                  <m:oMath xmlns:m="http://schemas.openxmlformats.org/officeDocument/2006/math">
                    <m:sSub>
                      <m:sSubPr>
                        <m:ctrlPr>
                          <a:rPr lang="de-DE" i="1" smtClean="0">
                            <a:latin typeface="Cambria Math" panose="02040503050406030204" pitchFamily="18" charset="0"/>
                            <a:cs typeface="Arial" panose="020B0604020202020204" pitchFamily="34" charset="0"/>
                          </a:rPr>
                        </m:ctrlPr>
                      </m:sSubPr>
                      <m:e>
                        <m:r>
                          <a:rPr lang="de-DE" b="0" i="1" smtClean="0">
                            <a:latin typeface="Cambria Math" panose="02040503050406030204" pitchFamily="18" charset="0"/>
                            <a:cs typeface="Arial" panose="020B0604020202020204" pitchFamily="34" charset="0"/>
                          </a:rPr>
                          <m:t>𝑠</m:t>
                        </m:r>
                      </m:e>
                      <m:sub>
                        <m:r>
                          <a:rPr lang="de-DE" b="0" i="1" smtClean="0">
                            <a:latin typeface="Cambria Math" panose="02040503050406030204" pitchFamily="18" charset="0"/>
                            <a:cs typeface="Arial" panose="020B0604020202020204" pitchFamily="34" charset="0"/>
                          </a:rPr>
                          <m:t>2</m:t>
                        </m:r>
                      </m:sub>
                    </m:sSub>
                    <m:r>
                      <a:rPr lang="de-DE" b="0" i="1" smtClean="0">
                        <a:latin typeface="Cambria Math" panose="02040503050406030204" pitchFamily="18" charset="0"/>
                        <a:cs typeface="Arial" panose="020B0604020202020204" pitchFamily="34" charset="0"/>
                      </a:rPr>
                      <m:t> </m:t>
                    </m:r>
                  </m:oMath>
                </a14:m>
                <a:r>
                  <a:rPr lang="de-DE" dirty="0">
                    <a:latin typeface="Arial" panose="020B0604020202020204" pitchFamily="34" charset="0"/>
                    <a:cs typeface="Arial" panose="020B0604020202020204" pitchFamily="34" charset="0"/>
                  </a:rPr>
                  <a:t>ist, aber </a:t>
                </a:r>
                <a14:m>
                  <m:oMath xmlns:m="http://schemas.openxmlformats.org/officeDocument/2006/math">
                    <m:sSub>
                      <m:sSubPr>
                        <m:ctrlPr>
                          <a:rPr lang="de-DE" i="1" smtClean="0">
                            <a:latin typeface="Cambria Math" panose="02040503050406030204" pitchFamily="18" charset="0"/>
                            <a:cs typeface="Arial" panose="020B0604020202020204" pitchFamily="34" charset="0"/>
                          </a:rPr>
                        </m:ctrlPr>
                      </m:sSubPr>
                      <m:e>
                        <m:r>
                          <a:rPr lang="de-DE" b="0" i="1" smtClean="0">
                            <a:latin typeface="Cambria Math" panose="02040503050406030204" pitchFamily="18" charset="0"/>
                            <a:cs typeface="Arial" panose="020B0604020202020204" pitchFamily="34" charset="0"/>
                          </a:rPr>
                          <m:t>𝑠</m:t>
                        </m:r>
                      </m:e>
                      <m:sub>
                        <m:r>
                          <a:rPr lang="de-DE" b="0" i="1" smtClean="0">
                            <a:latin typeface="Cambria Math" panose="02040503050406030204" pitchFamily="18" charset="0"/>
                            <a:cs typeface="Arial" panose="020B0604020202020204" pitchFamily="34" charset="0"/>
                          </a:rPr>
                          <m:t>1</m:t>
                        </m:r>
                      </m:sub>
                    </m:sSub>
                  </m:oMath>
                </a14:m>
                <a:r>
                  <a:rPr lang="de-DE" dirty="0">
                    <a:latin typeface="Arial" panose="020B0604020202020204" pitchFamily="34" charset="0"/>
                    <a:cs typeface="Arial" panose="020B0604020202020204" pitchFamily="34" charset="0"/>
                  </a:rPr>
                  <a:t> wird nicht doppelt so lang sein wie </a:t>
                </a:r>
                <a14:m>
                  <m:oMath xmlns:m="http://schemas.openxmlformats.org/officeDocument/2006/math">
                    <m:sSub>
                      <m:sSubPr>
                        <m:ctrlPr>
                          <a:rPr lang="de-DE" i="1" smtClean="0">
                            <a:latin typeface="Cambria Math" panose="02040503050406030204" pitchFamily="18" charset="0"/>
                            <a:cs typeface="Arial" panose="020B0604020202020204" pitchFamily="34" charset="0"/>
                          </a:rPr>
                        </m:ctrlPr>
                      </m:sSubPr>
                      <m:e>
                        <m:r>
                          <a:rPr lang="de-DE" b="0" i="1" smtClean="0">
                            <a:latin typeface="Cambria Math" panose="02040503050406030204" pitchFamily="18" charset="0"/>
                            <a:cs typeface="Arial" panose="020B0604020202020204" pitchFamily="34" charset="0"/>
                          </a:rPr>
                          <m:t>𝑠</m:t>
                        </m:r>
                      </m:e>
                      <m:sub>
                        <m:r>
                          <a:rPr lang="de-DE" b="0" i="1" smtClean="0">
                            <a:latin typeface="Cambria Math" panose="02040503050406030204" pitchFamily="18" charset="0"/>
                            <a:cs typeface="Arial" panose="020B0604020202020204" pitchFamily="34" charset="0"/>
                          </a:rPr>
                          <m:t>2</m:t>
                        </m:r>
                      </m:sub>
                    </m:sSub>
                  </m:oMath>
                </a14:m>
                <a:r>
                  <a:rPr lang="de-DE" dirty="0">
                    <a:latin typeface="Arial" panose="020B0604020202020204" pitchFamily="34" charset="0"/>
                    <a:cs typeface="Arial" panose="020B0604020202020204" pitchFamily="34" charset="0"/>
                  </a:rPr>
                  <a:t>. </a:t>
                </a:r>
              </a:p>
              <a:p>
                <a:r>
                  <a:rPr lang="de-DE" dirty="0">
                    <a:latin typeface="Arial" panose="020B0604020202020204" pitchFamily="34" charset="0"/>
                    <a:cs typeface="Arial" panose="020B0604020202020204" pitchFamily="34" charset="0"/>
                  </a:rPr>
                  <a:t>Daher wird </a:t>
                </a:r>
                <a14:m>
                  <m:oMath xmlns:m="http://schemas.openxmlformats.org/officeDocument/2006/math">
                    <m:r>
                      <a:rPr lang="de-DE" i="1">
                        <a:latin typeface="Cambria Math" panose="02040503050406030204" pitchFamily="18" charset="0"/>
                      </a:rPr>
                      <m:t>2</m:t>
                    </m:r>
                    <m:r>
                      <a:rPr lang="de-DE" i="1">
                        <a:latin typeface="Cambria Math" panose="02040503050406030204" pitchFamily="18" charset="0"/>
                        <a:ea typeface="Cambria Math" panose="02040503050406030204" pitchFamily="18" charset="0"/>
                      </a:rPr>
                      <m:t>∙</m:t>
                    </m:r>
                    <m:r>
                      <a:rPr lang="de-DE" i="1">
                        <a:latin typeface="Cambria Math" panose="02040503050406030204" pitchFamily="18" charset="0"/>
                        <a:ea typeface="Cambria Math" panose="02040503050406030204" pitchFamily="18" charset="0"/>
                      </a:rPr>
                      <m:t>𝜋</m:t>
                    </m:r>
                    <m:r>
                      <a:rPr lang="de-DE" i="1">
                        <a:latin typeface="Cambria Math" panose="02040503050406030204" pitchFamily="18" charset="0"/>
                        <a:ea typeface="Cambria Math" panose="02040503050406030204" pitchFamily="18" charset="0"/>
                      </a:rPr>
                      <m:t>∙</m:t>
                    </m:r>
                    <m:r>
                      <a:rPr lang="de-DE" i="1">
                        <a:latin typeface="Cambria Math" panose="02040503050406030204" pitchFamily="18" charset="0"/>
                        <a:ea typeface="Cambria Math" panose="02040503050406030204" pitchFamily="18" charset="0"/>
                      </a:rPr>
                      <m:t>𝑟</m:t>
                    </m:r>
                    <m:r>
                      <a:rPr lang="de-DE" i="1">
                        <a:latin typeface="Cambria Math" panose="02040503050406030204" pitchFamily="18" charset="0"/>
                        <a:ea typeface="Cambria Math" panose="02040503050406030204" pitchFamily="18" charset="0"/>
                      </a:rPr>
                      <m:t>∙</m:t>
                    </m:r>
                    <m:sSub>
                      <m:sSubPr>
                        <m:ctrlPr>
                          <a:rPr lang="de-DE" i="1">
                            <a:latin typeface="Cambria Math" panose="02040503050406030204" pitchFamily="18" charset="0"/>
                            <a:ea typeface="Cambria Math" panose="02040503050406030204" pitchFamily="18" charset="0"/>
                          </a:rPr>
                        </m:ctrlPr>
                      </m:sSubPr>
                      <m:e>
                        <m:r>
                          <a:rPr lang="de-DE" i="1">
                            <a:latin typeface="Cambria Math" panose="02040503050406030204" pitchFamily="18" charset="0"/>
                            <a:ea typeface="Cambria Math" panose="02040503050406030204" pitchFamily="18" charset="0"/>
                          </a:rPr>
                          <m:t>𝑠</m:t>
                        </m:r>
                      </m:e>
                      <m:sub>
                        <m:r>
                          <a:rPr lang="de-DE" i="1">
                            <a:latin typeface="Cambria Math" panose="02040503050406030204" pitchFamily="18" charset="0"/>
                            <a:ea typeface="Cambria Math" panose="02040503050406030204" pitchFamily="18" charset="0"/>
                          </a:rPr>
                          <m:t>2</m:t>
                        </m:r>
                      </m:sub>
                    </m:sSub>
                  </m:oMath>
                </a14:m>
                <a:r>
                  <a:rPr lang="de-DE" dirty="0">
                    <a:latin typeface="Arial" panose="020B0604020202020204" pitchFamily="34" charset="0"/>
                    <a:cs typeface="Arial" panose="020B0604020202020204" pitchFamily="34" charset="0"/>
                  </a:rPr>
                  <a:t> größer sein als </a:t>
                </a:r>
                <a14:m>
                  <m:oMath xmlns:m="http://schemas.openxmlformats.org/officeDocument/2006/math">
                    <m:r>
                      <a:rPr lang="de-DE" i="1">
                        <a:latin typeface="Cambria Math" panose="02040503050406030204" pitchFamily="18" charset="0"/>
                        <a:ea typeface="Cambria Math" panose="02040503050406030204" pitchFamily="18" charset="0"/>
                      </a:rPr>
                      <m:t>𝜋</m:t>
                    </m:r>
                    <m:r>
                      <a:rPr lang="de-DE" i="1">
                        <a:latin typeface="Cambria Math" panose="02040503050406030204" pitchFamily="18" charset="0"/>
                        <a:ea typeface="Cambria Math" panose="02040503050406030204" pitchFamily="18" charset="0"/>
                      </a:rPr>
                      <m:t>∙</m:t>
                    </m:r>
                    <m:r>
                      <a:rPr lang="de-DE" i="1">
                        <a:latin typeface="Cambria Math" panose="02040503050406030204" pitchFamily="18" charset="0"/>
                        <a:ea typeface="Cambria Math" panose="02040503050406030204" pitchFamily="18" charset="0"/>
                      </a:rPr>
                      <m:t>𝑟</m:t>
                    </m:r>
                    <m:r>
                      <a:rPr lang="de-DE" i="1">
                        <a:latin typeface="Cambria Math" panose="02040503050406030204" pitchFamily="18" charset="0"/>
                        <a:ea typeface="Cambria Math" panose="02040503050406030204" pitchFamily="18" charset="0"/>
                      </a:rPr>
                      <m:t>∙</m:t>
                    </m:r>
                    <m:sSub>
                      <m:sSubPr>
                        <m:ctrlPr>
                          <a:rPr lang="de-DE" i="1">
                            <a:latin typeface="Cambria Math" panose="02040503050406030204" pitchFamily="18" charset="0"/>
                            <a:ea typeface="Cambria Math" panose="02040503050406030204" pitchFamily="18" charset="0"/>
                          </a:rPr>
                        </m:ctrlPr>
                      </m:sSubPr>
                      <m:e>
                        <m:r>
                          <a:rPr lang="de-DE" i="1">
                            <a:latin typeface="Cambria Math" panose="02040503050406030204" pitchFamily="18" charset="0"/>
                            <a:ea typeface="Cambria Math" panose="02040503050406030204" pitchFamily="18" charset="0"/>
                          </a:rPr>
                          <m:t>𝑠</m:t>
                        </m:r>
                      </m:e>
                      <m:sub>
                        <m:r>
                          <a:rPr lang="de-DE" i="1">
                            <a:latin typeface="Cambria Math" panose="02040503050406030204" pitchFamily="18" charset="0"/>
                            <a:ea typeface="Cambria Math" panose="02040503050406030204" pitchFamily="18" charset="0"/>
                          </a:rPr>
                          <m:t>1</m:t>
                        </m:r>
                      </m:sub>
                    </m:sSub>
                  </m:oMath>
                </a14:m>
                <a:r>
                  <a:rPr lang="de-DE" dirty="0">
                    <a:latin typeface="Arial" panose="020B0604020202020204" pitchFamily="34" charset="0"/>
                    <a:cs typeface="Arial" panose="020B0604020202020204" pitchFamily="34" charset="0"/>
                  </a:rPr>
                  <a:t>.</a:t>
                </a:r>
              </a:p>
            </p:txBody>
          </p:sp>
        </mc:Choice>
        <mc:Fallback>
          <p:sp>
            <p:nvSpPr>
              <p:cNvPr id="8" name="Textfeld 7">
                <a:extLst>
                  <a:ext uri="{FF2B5EF4-FFF2-40B4-BE49-F238E27FC236}">
                    <a16:creationId xmlns:a16="http://schemas.microsoft.com/office/drawing/2014/main" id="{5AFB33B7-6298-48AD-977D-F9E2E020B0C4}"/>
                  </a:ext>
                </a:extLst>
              </p:cNvPr>
              <p:cNvSpPr txBox="1">
                <a:spLocks noRot="1" noChangeAspect="1" noMove="1" noResize="1" noEditPoints="1" noAdjustHandles="1" noChangeArrowheads="1" noChangeShapeType="1" noTextEdit="1"/>
              </p:cNvSpPr>
              <p:nvPr/>
            </p:nvSpPr>
            <p:spPr>
              <a:xfrm>
                <a:off x="1014609" y="4392072"/>
                <a:ext cx="10012934" cy="646331"/>
              </a:xfrm>
              <a:prstGeom prst="rect">
                <a:avLst/>
              </a:prstGeom>
              <a:blipFill>
                <a:blip r:embed="rId5"/>
                <a:stretch>
                  <a:fillRect l="-487" t="-4673" b="-13084"/>
                </a:stretch>
              </a:blipFill>
            </p:spPr>
            <p:txBody>
              <a:bodyPr/>
              <a:lstStyle/>
              <a:p>
                <a:r>
                  <a:rPr lang="de-DE">
                    <a:noFill/>
                  </a:rPr>
                  <a:t> </a:t>
                </a:r>
              </a:p>
            </p:txBody>
          </p:sp>
        </mc:Fallback>
      </mc:AlternateContent>
    </p:spTree>
    <p:extLst>
      <p:ext uri="{BB962C8B-B14F-4D97-AF65-F5344CB8AC3E}">
        <p14:creationId xmlns:p14="http://schemas.microsoft.com/office/powerpoint/2010/main" val="238745971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wipe(left)">
                                      <p:cBhvr>
                                        <p:cTn id="25"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70F76544-26B4-41CA-9653-A44C62397ED7}"/>
              </a:ext>
            </a:extLst>
          </p:cNvPr>
          <p:cNvPicPr>
            <a:picLocks noChangeAspect="1"/>
          </p:cNvPicPr>
          <p:nvPr/>
        </p:nvPicPr>
        <p:blipFill>
          <a:blip r:embed="rId2"/>
          <a:stretch>
            <a:fillRect/>
          </a:stretch>
        </p:blipFill>
        <p:spPr>
          <a:xfrm>
            <a:off x="0" y="2719136"/>
            <a:ext cx="5501452" cy="4138863"/>
          </a:xfrm>
          <a:prstGeom prst="rect">
            <a:avLst/>
          </a:prstGeom>
        </p:spPr>
      </p:pic>
      <p:sp>
        <p:nvSpPr>
          <p:cNvPr id="4" name="Rechteck 3">
            <a:extLst>
              <a:ext uri="{FF2B5EF4-FFF2-40B4-BE49-F238E27FC236}">
                <a16:creationId xmlns:a16="http://schemas.microsoft.com/office/drawing/2014/main" id="{EF450B6E-8135-4B89-BF31-6D6680AC1C52}"/>
              </a:ext>
            </a:extLst>
          </p:cNvPr>
          <p:cNvSpPr/>
          <p:nvPr/>
        </p:nvSpPr>
        <p:spPr>
          <a:xfrm rot="20313933">
            <a:off x="-117729" y="662588"/>
            <a:ext cx="3801041"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Nummer 10</a:t>
            </a:r>
          </a:p>
        </p:txBody>
      </p:sp>
      <p:sp>
        <p:nvSpPr>
          <p:cNvPr id="5" name="Textfeld 4">
            <a:extLst>
              <a:ext uri="{FF2B5EF4-FFF2-40B4-BE49-F238E27FC236}">
                <a16:creationId xmlns:a16="http://schemas.microsoft.com/office/drawing/2014/main" id="{4E23FFC8-7F30-44FB-87CA-2F7814E7E6D0}"/>
              </a:ext>
            </a:extLst>
          </p:cNvPr>
          <p:cNvSpPr txBox="1"/>
          <p:nvPr/>
        </p:nvSpPr>
        <p:spPr>
          <a:xfrm>
            <a:off x="5827296" y="129523"/>
            <a:ext cx="6052385" cy="646331"/>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Ich weiß, ohne Taschenrechner, aber das schreibt sich schneller…</a:t>
            </a:r>
          </a:p>
        </p:txBody>
      </p:sp>
      <p:pic>
        <p:nvPicPr>
          <p:cNvPr id="6" name="Grafik 5">
            <a:extLst>
              <a:ext uri="{FF2B5EF4-FFF2-40B4-BE49-F238E27FC236}">
                <a16:creationId xmlns:a16="http://schemas.microsoft.com/office/drawing/2014/main" id="{12ED0ED0-6034-4AE6-B171-E26F670DFE56}"/>
              </a:ext>
            </a:extLst>
          </p:cNvPr>
          <p:cNvPicPr>
            <a:picLocks noChangeAspect="1"/>
          </p:cNvPicPr>
          <p:nvPr/>
        </p:nvPicPr>
        <p:blipFill>
          <a:blip r:embed="rId3"/>
          <a:stretch>
            <a:fillRect/>
          </a:stretch>
        </p:blipFill>
        <p:spPr>
          <a:xfrm>
            <a:off x="6690550" y="2719136"/>
            <a:ext cx="5501453" cy="4138864"/>
          </a:xfrm>
          <a:prstGeom prst="rect">
            <a:avLst/>
          </a:prstGeom>
        </p:spPr>
      </p:pic>
      <p:sp>
        <p:nvSpPr>
          <p:cNvPr id="7" name="Rechteck 6">
            <a:extLst>
              <a:ext uri="{FF2B5EF4-FFF2-40B4-BE49-F238E27FC236}">
                <a16:creationId xmlns:a16="http://schemas.microsoft.com/office/drawing/2014/main" id="{6D6CB990-08F1-490A-8328-5AF7A4F9AE11}"/>
              </a:ext>
            </a:extLst>
          </p:cNvPr>
          <p:cNvSpPr/>
          <p:nvPr/>
        </p:nvSpPr>
        <p:spPr>
          <a:xfrm>
            <a:off x="4146931" y="3183904"/>
            <a:ext cx="553357"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a</a:t>
            </a:r>
          </a:p>
        </p:txBody>
      </p:sp>
      <p:sp>
        <p:nvSpPr>
          <p:cNvPr id="8" name="Rechteck 7">
            <a:extLst>
              <a:ext uri="{FF2B5EF4-FFF2-40B4-BE49-F238E27FC236}">
                <a16:creationId xmlns:a16="http://schemas.microsoft.com/office/drawing/2014/main" id="{7B2AD713-FFCB-460C-B856-5D47DCCE33B4}"/>
              </a:ext>
            </a:extLst>
          </p:cNvPr>
          <p:cNvSpPr/>
          <p:nvPr/>
        </p:nvSpPr>
        <p:spPr>
          <a:xfrm>
            <a:off x="4132504" y="4788567"/>
            <a:ext cx="582212"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b</a:t>
            </a:r>
          </a:p>
        </p:txBody>
      </p:sp>
      <p:sp>
        <p:nvSpPr>
          <p:cNvPr id="9" name="Rechteck 8">
            <a:extLst>
              <a:ext uri="{FF2B5EF4-FFF2-40B4-BE49-F238E27FC236}">
                <a16:creationId xmlns:a16="http://schemas.microsoft.com/office/drawing/2014/main" id="{FDA85957-1E3B-4E03-AD31-8E7CEC1D0B5E}"/>
              </a:ext>
            </a:extLst>
          </p:cNvPr>
          <p:cNvSpPr/>
          <p:nvPr/>
        </p:nvSpPr>
        <p:spPr>
          <a:xfrm>
            <a:off x="4180551" y="5707433"/>
            <a:ext cx="502061"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c</a:t>
            </a:r>
          </a:p>
        </p:txBody>
      </p:sp>
      <p:sp>
        <p:nvSpPr>
          <p:cNvPr id="11" name="Rechteck 10">
            <a:extLst>
              <a:ext uri="{FF2B5EF4-FFF2-40B4-BE49-F238E27FC236}">
                <a16:creationId xmlns:a16="http://schemas.microsoft.com/office/drawing/2014/main" id="{6D886F6B-3C4F-4305-9B0F-20C07555E55D}"/>
              </a:ext>
            </a:extLst>
          </p:cNvPr>
          <p:cNvSpPr/>
          <p:nvPr/>
        </p:nvSpPr>
        <p:spPr>
          <a:xfrm>
            <a:off x="6919019" y="1811394"/>
            <a:ext cx="583814"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rPr>
              <a:t>d</a:t>
            </a:r>
          </a:p>
        </p:txBody>
      </p:sp>
      <p:sp>
        <p:nvSpPr>
          <p:cNvPr id="12" name="Textfeld 11">
            <a:extLst>
              <a:ext uri="{FF2B5EF4-FFF2-40B4-BE49-F238E27FC236}">
                <a16:creationId xmlns:a16="http://schemas.microsoft.com/office/drawing/2014/main" id="{B4A9EDFC-C79A-409D-8C2C-EA481D11F8C4}"/>
              </a:ext>
            </a:extLst>
          </p:cNvPr>
          <p:cNvSpPr txBox="1"/>
          <p:nvPr/>
        </p:nvSpPr>
        <p:spPr>
          <a:xfrm>
            <a:off x="5702969" y="3206552"/>
            <a:ext cx="987581" cy="3477875"/>
          </a:xfrm>
          <a:prstGeom prst="rect">
            <a:avLst/>
          </a:prstGeom>
          <a:noFill/>
        </p:spPr>
        <p:txBody>
          <a:bodyPr wrap="square" rtlCol="0">
            <a:spAutoFit/>
          </a:bodyPr>
          <a:lstStyle/>
          <a:p>
            <a:r>
              <a:rPr lang="de-DE" sz="2000" dirty="0">
                <a:latin typeface="Arial" panose="020B0604020202020204" pitchFamily="34" charset="0"/>
                <a:cs typeface="Arial" panose="020B0604020202020204" pitchFamily="34" charset="0"/>
              </a:rPr>
              <a:t>Höhe</a:t>
            </a:r>
          </a:p>
          <a:p>
            <a:endParaRPr lang="de-DE" sz="2000" dirty="0">
              <a:latin typeface="Arial" panose="020B0604020202020204" pitchFamily="34" charset="0"/>
              <a:cs typeface="Arial" panose="020B0604020202020204" pitchFamily="34" charset="0"/>
            </a:endParaRPr>
          </a:p>
          <a:p>
            <a:r>
              <a:rPr lang="de-DE" sz="2000" dirty="0" err="1">
                <a:latin typeface="Arial" panose="020B0604020202020204" pitchFamily="34" charset="0"/>
                <a:cs typeface="Arial" panose="020B0604020202020204" pitchFamily="34" charset="0"/>
              </a:rPr>
              <a:t>Diag-onale</a:t>
            </a:r>
            <a:endParaRPr lang="de-DE" sz="2000" dirty="0">
              <a:latin typeface="Arial" panose="020B0604020202020204" pitchFamily="34" charset="0"/>
              <a:cs typeface="Arial" panose="020B0604020202020204" pitchFamily="34" charset="0"/>
            </a:endParaRPr>
          </a:p>
          <a:p>
            <a:endParaRPr lang="de-DE" sz="2000" dirty="0">
              <a:latin typeface="Arial" panose="020B0604020202020204" pitchFamily="34" charset="0"/>
              <a:cs typeface="Arial" panose="020B0604020202020204" pitchFamily="34" charset="0"/>
            </a:endParaRPr>
          </a:p>
          <a:p>
            <a:r>
              <a:rPr lang="de-DE" sz="2000" dirty="0">
                <a:latin typeface="Arial" panose="020B0604020202020204" pitchFamily="34" charset="0"/>
                <a:cs typeface="Arial" panose="020B0604020202020204" pitchFamily="34" charset="0"/>
              </a:rPr>
              <a:t>halbe </a:t>
            </a:r>
            <a:r>
              <a:rPr lang="de-DE" sz="2000" dirty="0" err="1">
                <a:latin typeface="Arial" panose="020B0604020202020204" pitchFamily="34" charset="0"/>
                <a:cs typeface="Arial" panose="020B0604020202020204" pitchFamily="34" charset="0"/>
              </a:rPr>
              <a:t>Diago-nale</a:t>
            </a:r>
            <a:endParaRPr lang="de-DE" sz="2000" dirty="0">
              <a:latin typeface="Arial" panose="020B0604020202020204" pitchFamily="34" charset="0"/>
              <a:cs typeface="Arial" panose="020B0604020202020204" pitchFamily="34" charset="0"/>
            </a:endParaRPr>
          </a:p>
          <a:p>
            <a:endParaRPr lang="de-DE" sz="2000" dirty="0">
              <a:latin typeface="Arial" panose="020B0604020202020204" pitchFamily="34" charset="0"/>
              <a:cs typeface="Arial" panose="020B0604020202020204" pitchFamily="34" charset="0"/>
            </a:endParaRPr>
          </a:p>
          <a:p>
            <a:r>
              <a:rPr lang="de-DE" sz="2000" dirty="0" err="1">
                <a:latin typeface="Arial" panose="020B0604020202020204" pitchFamily="34" charset="0"/>
                <a:cs typeface="Arial" panose="020B0604020202020204" pitchFamily="34" charset="0"/>
              </a:rPr>
              <a:t>Pytha-goras</a:t>
            </a:r>
            <a:endParaRPr lang="de-D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916192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ppt_x"/>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ppt_x"/>
                                          </p:val>
                                        </p:tav>
                                        <p:tav tm="100000">
                                          <p:val>
                                            <p:strVal val="#ppt_x"/>
                                          </p:val>
                                        </p:tav>
                                      </p:tavLst>
                                    </p:anim>
                                    <p:anim calcmode="lin" valueType="num">
                                      <p:cBhvr additive="base">
                                        <p:cTn id="29" dur="500" fill="hold"/>
                                        <p:tgtEl>
                                          <p:spTgt spid="11"/>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2">
                                            <p:txEl>
                                              <p:pRg st="0" end="0"/>
                                            </p:txEl>
                                          </p:spTgt>
                                        </p:tgtEl>
                                        <p:attrNameLst>
                                          <p:attrName>style.visibility</p:attrName>
                                        </p:attrNameLst>
                                      </p:cBhvr>
                                      <p:to>
                                        <p:strVal val="visible"/>
                                      </p:to>
                                    </p:set>
                                    <p:animEffect transition="in" filter="wipe(left)">
                                      <p:cBhvr>
                                        <p:cTn id="38" dur="500"/>
                                        <p:tgtEl>
                                          <p:spTgt spid="12">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2">
                                            <p:txEl>
                                              <p:pRg st="2" end="2"/>
                                            </p:txEl>
                                          </p:spTgt>
                                        </p:tgtEl>
                                        <p:attrNameLst>
                                          <p:attrName>style.visibility</p:attrName>
                                        </p:attrNameLst>
                                      </p:cBhvr>
                                      <p:to>
                                        <p:strVal val="visible"/>
                                      </p:to>
                                    </p:set>
                                    <p:animEffect transition="in" filter="wipe(left)">
                                      <p:cBhvr>
                                        <p:cTn id="43" dur="500"/>
                                        <p:tgtEl>
                                          <p:spTgt spid="12">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2">
                                            <p:txEl>
                                              <p:pRg st="4" end="4"/>
                                            </p:txEl>
                                          </p:spTgt>
                                        </p:tgtEl>
                                        <p:attrNameLst>
                                          <p:attrName>style.visibility</p:attrName>
                                        </p:attrNameLst>
                                      </p:cBhvr>
                                      <p:to>
                                        <p:strVal val="visible"/>
                                      </p:to>
                                    </p:set>
                                    <p:animEffect transition="in" filter="wipe(left)">
                                      <p:cBhvr>
                                        <p:cTn id="48" dur="500"/>
                                        <p:tgtEl>
                                          <p:spTgt spid="12">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2">
                                            <p:txEl>
                                              <p:pRg st="6" end="6"/>
                                            </p:txEl>
                                          </p:spTgt>
                                        </p:tgtEl>
                                        <p:attrNameLst>
                                          <p:attrName>style.visibility</p:attrName>
                                        </p:attrNameLst>
                                      </p:cBhvr>
                                      <p:to>
                                        <p:strVal val="visible"/>
                                      </p:to>
                                    </p:set>
                                    <p:animEffect transition="in" filter="wipe(left)">
                                      <p:cBhvr>
                                        <p:cTn id="53"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1" grpId="0"/>
      <p:bldP spid="1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09B3338-9496-4CEB-8398-9A82300531A6}"/>
              </a:ext>
            </a:extLst>
          </p:cNvPr>
          <p:cNvSpPr/>
          <p:nvPr/>
        </p:nvSpPr>
        <p:spPr>
          <a:xfrm rot="20313933">
            <a:off x="-92017" y="662588"/>
            <a:ext cx="3749617" cy="923330"/>
          </a:xfrm>
          <a:prstGeom prst="rect">
            <a:avLst/>
          </a:prstGeom>
          <a:noFill/>
        </p:spPr>
        <p:txBody>
          <a:bodyPr wrap="none" lIns="91440" tIns="45720" rIns="91440" bIns="45720">
            <a:spAutoFit/>
          </a:bodyPr>
          <a:lstStyle/>
          <a:p>
            <a:pPr algn="ctr"/>
            <a:r>
              <a:rPr lang="de-DE" sz="54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Nummer 11</a:t>
            </a:r>
          </a:p>
        </p:txBody>
      </p:sp>
      <mc:AlternateContent xmlns:mc="http://schemas.openxmlformats.org/markup-compatibility/2006">
        <mc:Choice xmlns:a14="http://schemas.microsoft.com/office/drawing/2010/main" Requires="a14">
          <p:sp>
            <p:nvSpPr>
              <p:cNvPr id="3" name="Textfeld 2">
                <a:extLst>
                  <a:ext uri="{FF2B5EF4-FFF2-40B4-BE49-F238E27FC236}">
                    <a16:creationId xmlns:a16="http://schemas.microsoft.com/office/drawing/2014/main" id="{2D6BEB65-09DB-4034-AC16-85262DADF9AB}"/>
                  </a:ext>
                </a:extLst>
              </p:cNvPr>
              <p:cNvSpPr txBox="1"/>
              <p:nvPr/>
            </p:nvSpPr>
            <p:spPr>
              <a:xfrm>
                <a:off x="3585411" y="336884"/>
                <a:ext cx="8606589" cy="6420860"/>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Beim Oktaeder handelt es sich um einen Körper mit 12 gleich langen Kanten, der von 8 gleichseitigen Dreiecken begrenzt wird. Er ist zusammen gesetzt aus zwei Pyramiden mit quadratischer Grundfläche mit der Kantenlänge a und der Höhe </a:t>
                </a:r>
                <a14:m>
                  <m:oMath xmlns:m="http://schemas.openxmlformats.org/officeDocument/2006/math">
                    <m:sSub>
                      <m:sSubPr>
                        <m:ctrlPr>
                          <a:rPr lang="de-DE" i="1" smtClean="0">
                            <a:latin typeface="Cambria Math" panose="02040503050406030204" pitchFamily="18" charset="0"/>
                            <a:cs typeface="Arial" panose="020B0604020202020204" pitchFamily="34" charset="0"/>
                          </a:rPr>
                        </m:ctrlPr>
                      </m:sSubPr>
                      <m:e>
                        <m:r>
                          <a:rPr lang="de-DE" b="0" i="1" smtClean="0">
                            <a:latin typeface="Cambria Math" panose="02040503050406030204" pitchFamily="18" charset="0"/>
                            <a:cs typeface="Arial" panose="020B0604020202020204" pitchFamily="34" charset="0"/>
                          </a:rPr>
                          <m:t>h</m:t>
                        </m:r>
                      </m:e>
                      <m:sub>
                        <m:r>
                          <a:rPr lang="de-DE" b="0" i="1" smtClean="0">
                            <a:latin typeface="Cambria Math" panose="02040503050406030204" pitchFamily="18" charset="0"/>
                            <a:cs typeface="Arial" panose="020B0604020202020204" pitchFamily="34" charset="0"/>
                          </a:rPr>
                          <m:t>𝑝</m:t>
                        </m:r>
                      </m:sub>
                    </m:sSub>
                    <m:r>
                      <a:rPr lang="de-DE" b="0" i="1" smtClean="0">
                        <a:latin typeface="Cambria Math" panose="02040503050406030204" pitchFamily="18" charset="0"/>
                        <a:cs typeface="Arial" panose="020B0604020202020204" pitchFamily="34" charset="0"/>
                      </a:rPr>
                      <m:t>=</m:t>
                    </m:r>
                    <m:f>
                      <m:fPr>
                        <m:ctrlPr>
                          <a:rPr lang="de-DE" b="0" i="1" smtClean="0">
                            <a:solidFill>
                              <a:srgbClr val="00B0F0"/>
                            </a:solidFill>
                            <a:latin typeface="Cambria Math" panose="02040503050406030204" pitchFamily="18" charset="0"/>
                            <a:cs typeface="Arial" panose="020B0604020202020204" pitchFamily="34" charset="0"/>
                          </a:rPr>
                        </m:ctrlPr>
                      </m:fPr>
                      <m:num>
                        <m:r>
                          <a:rPr lang="de-DE" b="0" i="1" smtClean="0">
                            <a:solidFill>
                              <a:srgbClr val="00B0F0"/>
                            </a:solidFill>
                            <a:latin typeface="Cambria Math" panose="02040503050406030204" pitchFamily="18" charset="0"/>
                            <a:cs typeface="Arial" panose="020B0604020202020204" pitchFamily="34" charset="0"/>
                          </a:rPr>
                          <m:t>𝑎</m:t>
                        </m:r>
                      </m:num>
                      <m:den>
                        <m:r>
                          <a:rPr lang="de-DE" b="0" i="1" smtClean="0">
                            <a:solidFill>
                              <a:srgbClr val="00B0F0"/>
                            </a:solidFill>
                            <a:latin typeface="Cambria Math" panose="02040503050406030204" pitchFamily="18" charset="0"/>
                            <a:cs typeface="Arial" panose="020B0604020202020204" pitchFamily="34" charset="0"/>
                          </a:rPr>
                          <m:t>2</m:t>
                        </m:r>
                      </m:den>
                    </m:f>
                    <m:r>
                      <a:rPr lang="de-DE"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radPr>
                      <m:deg/>
                      <m:e>
                        <m:r>
                          <a:rPr lang="de-DE"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2</m:t>
                        </m:r>
                      </m:e>
                    </m:rad>
                  </m:oMath>
                </a14:m>
                <a:r>
                  <a:rPr lang="de-DE" dirty="0">
                    <a:latin typeface="Arial" panose="020B0604020202020204" pitchFamily="34" charset="0"/>
                    <a:cs typeface="Arial" panose="020B0604020202020204" pitchFamily="34" charset="0"/>
                  </a:rPr>
                  <a:t>. </a:t>
                </a:r>
              </a:p>
              <a:p>
                <a:r>
                  <a:rPr lang="de-DE" dirty="0">
                    <a:latin typeface="Arial" panose="020B0604020202020204" pitchFamily="34" charset="0"/>
                    <a:cs typeface="Arial" panose="020B0604020202020204" pitchFamily="34" charset="0"/>
                  </a:rPr>
                  <a:t>Hä? „Ganz einfach!“</a:t>
                </a:r>
              </a:p>
              <a:p>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Die Diagonale d berechnet sich so: </a:t>
                </a:r>
                <a14:m>
                  <m:oMath xmlns:m="http://schemas.openxmlformats.org/officeDocument/2006/math">
                    <m:r>
                      <a:rPr lang="de-DE" b="0" i="1" smtClean="0">
                        <a:latin typeface="Cambria Math" panose="02040503050406030204" pitchFamily="18" charset="0"/>
                        <a:cs typeface="Arial" panose="020B0604020202020204" pitchFamily="34" charset="0"/>
                      </a:rPr>
                      <m:t>𝑑</m:t>
                    </m:r>
                    <m:r>
                      <a:rPr lang="de-DE" b="0" i="1" smtClean="0">
                        <a:latin typeface="Cambria Math" panose="02040503050406030204" pitchFamily="18" charset="0"/>
                        <a:cs typeface="Arial" panose="020B0604020202020204" pitchFamily="34" charset="0"/>
                      </a:rPr>
                      <m:t>=</m:t>
                    </m:r>
                    <m:rad>
                      <m:radPr>
                        <m:degHide m:val="on"/>
                        <m:ctrlPr>
                          <a:rPr lang="de-DE" b="0" i="1" smtClean="0">
                            <a:solidFill>
                              <a:srgbClr val="FF0000"/>
                            </a:solidFill>
                            <a:latin typeface="Cambria Math" panose="02040503050406030204" pitchFamily="18" charset="0"/>
                            <a:cs typeface="Arial" panose="020B0604020202020204" pitchFamily="34" charset="0"/>
                          </a:rPr>
                        </m:ctrlPr>
                      </m:radPr>
                      <m:deg/>
                      <m:e>
                        <m:sSup>
                          <m:sSupPr>
                            <m:ctrlPr>
                              <a:rPr lang="de-DE" b="0" i="1" smtClean="0">
                                <a:solidFill>
                                  <a:srgbClr val="FF0000"/>
                                </a:solidFill>
                                <a:latin typeface="Cambria Math" panose="02040503050406030204" pitchFamily="18" charset="0"/>
                                <a:cs typeface="Arial" panose="020B0604020202020204" pitchFamily="34" charset="0"/>
                              </a:rPr>
                            </m:ctrlPr>
                          </m:sSupPr>
                          <m:e>
                            <m:r>
                              <a:rPr lang="de-DE" b="0" i="1" smtClean="0">
                                <a:solidFill>
                                  <a:srgbClr val="FF0000"/>
                                </a:solidFill>
                                <a:latin typeface="Cambria Math" panose="02040503050406030204" pitchFamily="18" charset="0"/>
                                <a:cs typeface="Arial" panose="020B0604020202020204" pitchFamily="34" charset="0"/>
                              </a:rPr>
                              <m:t>𝑎</m:t>
                            </m:r>
                          </m:e>
                          <m:sup>
                            <m:r>
                              <a:rPr lang="de-DE" b="0" i="1" smtClean="0">
                                <a:solidFill>
                                  <a:srgbClr val="FF0000"/>
                                </a:solidFill>
                                <a:latin typeface="Cambria Math" panose="02040503050406030204" pitchFamily="18" charset="0"/>
                                <a:cs typeface="Arial" panose="020B0604020202020204" pitchFamily="34" charset="0"/>
                              </a:rPr>
                              <m:t>2</m:t>
                            </m:r>
                          </m:sup>
                        </m:sSup>
                        <m:r>
                          <a:rPr lang="de-DE" b="0" i="1" smtClean="0">
                            <a:solidFill>
                              <a:srgbClr val="FF0000"/>
                            </a:solidFill>
                            <a:latin typeface="Cambria Math" panose="02040503050406030204" pitchFamily="18" charset="0"/>
                            <a:cs typeface="Arial" panose="020B0604020202020204" pitchFamily="34" charset="0"/>
                          </a:rPr>
                          <m:t>+</m:t>
                        </m:r>
                        <m:r>
                          <a:rPr lang="de-DE" b="0" i="1" smtClean="0">
                            <a:solidFill>
                              <a:srgbClr val="FF0000"/>
                            </a:solidFill>
                            <a:latin typeface="Cambria Math" panose="02040503050406030204" pitchFamily="18" charset="0"/>
                            <a:cs typeface="Arial" panose="020B0604020202020204" pitchFamily="34" charset="0"/>
                          </a:rPr>
                          <m:t>𝑎</m:t>
                        </m:r>
                        <m:r>
                          <a:rPr lang="de-DE" b="0" i="1" smtClean="0">
                            <a:solidFill>
                              <a:srgbClr val="FF0000"/>
                            </a:solidFill>
                            <a:latin typeface="Cambria Math" panose="02040503050406030204" pitchFamily="18" charset="0"/>
                            <a:cs typeface="Arial" panose="020B0604020202020204" pitchFamily="34" charset="0"/>
                          </a:rPr>
                          <m:t>²</m:t>
                        </m:r>
                      </m:e>
                    </m:rad>
                  </m:oMath>
                </a14:m>
                <a:r>
                  <a:rPr lang="de-DE" dirty="0">
                    <a:latin typeface="Arial" panose="020B0604020202020204" pitchFamily="34" charset="0"/>
                    <a:cs typeface="Arial" panose="020B0604020202020204" pitchFamily="34" charset="0"/>
                  </a:rPr>
                  <a:t>.</a:t>
                </a:r>
              </a:p>
              <a:p>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Über Pythagoras gilt dann</a:t>
                </a:r>
              </a:p>
              <a:p>
                <a:r>
                  <a:rPr lang="de-DE" dirty="0">
                    <a:latin typeface="Arial" panose="020B0604020202020204" pitchFamily="34" charset="0"/>
                    <a:cs typeface="Arial" panose="020B0604020202020204" pitchFamily="34" charset="0"/>
                  </a:rPr>
                  <a:t> </a:t>
                </a:r>
                <a14:m>
                  <m:oMath xmlns:m="http://schemas.openxmlformats.org/officeDocument/2006/math">
                    <m:sSub>
                      <m:sSubPr>
                        <m:ctrlPr>
                          <a:rPr lang="de-DE" i="1" smtClean="0">
                            <a:latin typeface="Cambria Math" panose="02040503050406030204" pitchFamily="18" charset="0"/>
                            <a:cs typeface="Arial" panose="020B0604020202020204" pitchFamily="34" charset="0"/>
                          </a:rPr>
                        </m:ctrlPr>
                      </m:sSubPr>
                      <m:e>
                        <m:r>
                          <a:rPr lang="de-DE" b="0" i="1" smtClean="0">
                            <a:latin typeface="Cambria Math" panose="02040503050406030204" pitchFamily="18" charset="0"/>
                            <a:cs typeface="Arial" panose="020B0604020202020204" pitchFamily="34" charset="0"/>
                          </a:rPr>
                          <m:t>h</m:t>
                        </m:r>
                      </m:e>
                      <m:sub>
                        <m:r>
                          <a:rPr lang="de-DE" b="0" i="1" smtClean="0">
                            <a:latin typeface="Cambria Math" panose="02040503050406030204" pitchFamily="18" charset="0"/>
                            <a:cs typeface="Arial" panose="020B0604020202020204" pitchFamily="34" charset="0"/>
                          </a:rPr>
                          <m:t>𝑝</m:t>
                        </m:r>
                      </m:sub>
                    </m:sSub>
                    <m:r>
                      <a:rPr lang="de-DE" b="0" i="1" smtClean="0">
                        <a:latin typeface="Cambria Math" panose="02040503050406030204" pitchFamily="18" charset="0"/>
                        <a:cs typeface="Arial" panose="020B0604020202020204" pitchFamily="34" charset="0"/>
                      </a:rPr>
                      <m:t>=</m:t>
                    </m:r>
                    <m:rad>
                      <m:radPr>
                        <m:degHide m:val="on"/>
                        <m:ctrlPr>
                          <a:rPr lang="de-DE" b="0" i="1" smtClean="0">
                            <a:latin typeface="Cambria Math" panose="02040503050406030204" pitchFamily="18" charset="0"/>
                            <a:cs typeface="Arial" panose="020B0604020202020204" pitchFamily="34" charset="0"/>
                          </a:rPr>
                        </m:ctrlPr>
                      </m:radPr>
                      <m:deg/>
                      <m:e>
                        <m:sSup>
                          <m:sSupPr>
                            <m:ctrlPr>
                              <a:rPr lang="de-DE" b="0" i="1" smtClean="0">
                                <a:latin typeface="Cambria Math" panose="02040503050406030204" pitchFamily="18" charset="0"/>
                                <a:cs typeface="Arial" panose="020B0604020202020204" pitchFamily="34" charset="0"/>
                              </a:rPr>
                            </m:ctrlPr>
                          </m:sSupPr>
                          <m:e>
                            <m:r>
                              <a:rPr lang="de-DE" b="0" i="1" smtClean="0">
                                <a:latin typeface="Cambria Math" panose="02040503050406030204" pitchFamily="18" charset="0"/>
                                <a:cs typeface="Arial" panose="020B0604020202020204" pitchFamily="34" charset="0"/>
                              </a:rPr>
                              <m:t>𝑎</m:t>
                            </m:r>
                          </m:e>
                          <m:sup>
                            <m:r>
                              <a:rPr lang="de-DE" b="0" i="1" smtClean="0">
                                <a:latin typeface="Cambria Math" panose="02040503050406030204" pitchFamily="18" charset="0"/>
                                <a:cs typeface="Arial" panose="020B0604020202020204" pitchFamily="34" charset="0"/>
                              </a:rPr>
                              <m:t>2</m:t>
                            </m:r>
                          </m:sup>
                        </m:sSup>
                        <m:r>
                          <a:rPr lang="de-DE" b="0" i="1" smtClean="0">
                            <a:latin typeface="Cambria Math" panose="02040503050406030204" pitchFamily="18" charset="0"/>
                            <a:cs typeface="Arial" panose="020B0604020202020204" pitchFamily="34" charset="0"/>
                          </a:rPr>
                          <m:t>−</m:t>
                        </m:r>
                        <m:sSup>
                          <m:sSupPr>
                            <m:ctrlPr>
                              <a:rPr lang="de-DE" b="0" i="1" smtClean="0">
                                <a:latin typeface="Cambria Math" panose="02040503050406030204" pitchFamily="18" charset="0"/>
                                <a:cs typeface="Arial" panose="020B0604020202020204" pitchFamily="34" charset="0"/>
                              </a:rPr>
                            </m:ctrlPr>
                          </m:sSupPr>
                          <m:e>
                            <m:d>
                              <m:dPr>
                                <m:ctrlPr>
                                  <a:rPr lang="de-DE" b="0" i="1" smtClean="0">
                                    <a:latin typeface="Cambria Math" panose="02040503050406030204" pitchFamily="18" charset="0"/>
                                    <a:cs typeface="Arial" panose="020B0604020202020204" pitchFamily="34" charset="0"/>
                                  </a:rPr>
                                </m:ctrlPr>
                              </m:dPr>
                              <m:e>
                                <m:f>
                                  <m:fPr>
                                    <m:ctrlPr>
                                      <a:rPr lang="de-DE" b="0" i="1" smtClean="0">
                                        <a:latin typeface="Cambria Math" panose="02040503050406030204" pitchFamily="18" charset="0"/>
                                        <a:cs typeface="Arial" panose="020B0604020202020204" pitchFamily="34" charset="0"/>
                                      </a:rPr>
                                    </m:ctrlPr>
                                  </m:fPr>
                                  <m:num>
                                    <m:r>
                                      <a:rPr lang="de-DE" b="0" i="1" smtClean="0">
                                        <a:solidFill>
                                          <a:srgbClr val="FF0000"/>
                                        </a:solidFill>
                                        <a:latin typeface="Cambria Math" panose="02040503050406030204" pitchFamily="18" charset="0"/>
                                        <a:cs typeface="Arial" panose="020B0604020202020204" pitchFamily="34" charset="0"/>
                                      </a:rPr>
                                      <m:t>𝑑</m:t>
                                    </m:r>
                                  </m:num>
                                  <m:den>
                                    <m:r>
                                      <a:rPr lang="de-DE" b="0" i="1" smtClean="0">
                                        <a:latin typeface="Cambria Math" panose="02040503050406030204" pitchFamily="18" charset="0"/>
                                        <a:cs typeface="Arial" panose="020B0604020202020204" pitchFamily="34" charset="0"/>
                                      </a:rPr>
                                      <m:t>2</m:t>
                                    </m:r>
                                  </m:den>
                                </m:f>
                              </m:e>
                            </m:d>
                          </m:e>
                          <m:sup>
                            <m:r>
                              <a:rPr lang="de-DE" b="0" i="1" smtClean="0">
                                <a:latin typeface="Cambria Math" panose="02040503050406030204" pitchFamily="18" charset="0"/>
                                <a:cs typeface="Arial" panose="020B0604020202020204" pitchFamily="34" charset="0"/>
                              </a:rPr>
                              <m:t>2</m:t>
                            </m:r>
                          </m:sup>
                        </m:sSup>
                      </m:e>
                    </m:rad>
                    <m:r>
                      <a:rPr lang="de-DE" b="0" i="1" smtClean="0">
                        <a:latin typeface="Cambria Math" panose="02040503050406030204" pitchFamily="18" charset="0"/>
                        <a:cs typeface="Arial" panose="020B0604020202020204" pitchFamily="34" charset="0"/>
                      </a:rPr>
                      <m:t>=</m:t>
                    </m:r>
                    <m:rad>
                      <m:radPr>
                        <m:degHide m:val="on"/>
                        <m:ctrlPr>
                          <a:rPr lang="de-DE" b="0" i="1" smtClean="0">
                            <a:latin typeface="Cambria Math" panose="02040503050406030204" pitchFamily="18" charset="0"/>
                            <a:cs typeface="Arial" panose="020B0604020202020204" pitchFamily="34" charset="0"/>
                          </a:rPr>
                        </m:ctrlPr>
                      </m:radPr>
                      <m:deg/>
                      <m:e>
                        <m:sSup>
                          <m:sSupPr>
                            <m:ctrlPr>
                              <a:rPr lang="de-DE" b="0" i="1" smtClean="0">
                                <a:latin typeface="Cambria Math" panose="02040503050406030204" pitchFamily="18" charset="0"/>
                                <a:cs typeface="Arial" panose="020B0604020202020204" pitchFamily="34" charset="0"/>
                              </a:rPr>
                            </m:ctrlPr>
                          </m:sSupPr>
                          <m:e>
                            <m:r>
                              <a:rPr lang="de-DE" b="0" i="1" smtClean="0">
                                <a:latin typeface="Cambria Math" panose="02040503050406030204" pitchFamily="18" charset="0"/>
                                <a:cs typeface="Arial" panose="020B0604020202020204" pitchFamily="34" charset="0"/>
                              </a:rPr>
                              <m:t>𝑎</m:t>
                            </m:r>
                          </m:e>
                          <m:sup>
                            <m:r>
                              <a:rPr lang="de-DE" b="0" i="1" smtClean="0">
                                <a:latin typeface="Cambria Math" panose="02040503050406030204" pitchFamily="18" charset="0"/>
                                <a:cs typeface="Arial" panose="020B0604020202020204" pitchFamily="34" charset="0"/>
                              </a:rPr>
                              <m:t>2</m:t>
                            </m:r>
                          </m:sup>
                        </m:sSup>
                        <m:r>
                          <a:rPr lang="de-DE" b="0" i="1" smtClean="0">
                            <a:latin typeface="Cambria Math" panose="02040503050406030204" pitchFamily="18" charset="0"/>
                            <a:cs typeface="Arial" panose="020B0604020202020204" pitchFamily="34" charset="0"/>
                          </a:rPr>
                          <m:t>−</m:t>
                        </m:r>
                        <m:sSup>
                          <m:sSupPr>
                            <m:ctrlPr>
                              <a:rPr lang="de-DE" i="1">
                                <a:latin typeface="Cambria Math" panose="02040503050406030204" pitchFamily="18" charset="0"/>
                                <a:cs typeface="Arial" panose="020B0604020202020204" pitchFamily="34" charset="0"/>
                              </a:rPr>
                            </m:ctrlPr>
                          </m:sSupPr>
                          <m:e>
                            <m:d>
                              <m:dPr>
                                <m:ctrlPr>
                                  <a:rPr lang="de-DE" i="1">
                                    <a:latin typeface="Cambria Math" panose="02040503050406030204" pitchFamily="18" charset="0"/>
                                    <a:cs typeface="Arial" panose="020B0604020202020204" pitchFamily="34" charset="0"/>
                                  </a:rPr>
                                </m:ctrlPr>
                              </m:dPr>
                              <m:e>
                                <m:f>
                                  <m:fPr>
                                    <m:ctrlPr>
                                      <a:rPr lang="de-DE" i="1">
                                        <a:latin typeface="Cambria Math" panose="02040503050406030204" pitchFamily="18" charset="0"/>
                                        <a:cs typeface="Arial" panose="020B0604020202020204" pitchFamily="34" charset="0"/>
                                      </a:rPr>
                                    </m:ctrlPr>
                                  </m:fPr>
                                  <m:num>
                                    <m:rad>
                                      <m:radPr>
                                        <m:degHide m:val="on"/>
                                        <m:ctrlPr>
                                          <a:rPr lang="de-DE" i="1" smtClean="0">
                                            <a:solidFill>
                                              <a:srgbClr val="FF0000"/>
                                            </a:solidFill>
                                            <a:latin typeface="Cambria Math" panose="02040503050406030204" pitchFamily="18" charset="0"/>
                                            <a:cs typeface="Arial" panose="020B0604020202020204" pitchFamily="34" charset="0"/>
                                          </a:rPr>
                                        </m:ctrlPr>
                                      </m:radPr>
                                      <m:deg/>
                                      <m:e>
                                        <m:sSup>
                                          <m:sSupPr>
                                            <m:ctrlPr>
                                              <a:rPr lang="de-DE" i="1">
                                                <a:solidFill>
                                                  <a:srgbClr val="FF0000"/>
                                                </a:solidFill>
                                                <a:latin typeface="Cambria Math" panose="02040503050406030204" pitchFamily="18" charset="0"/>
                                                <a:cs typeface="Arial" panose="020B0604020202020204" pitchFamily="34" charset="0"/>
                                              </a:rPr>
                                            </m:ctrlPr>
                                          </m:sSupPr>
                                          <m:e>
                                            <m:r>
                                              <a:rPr lang="de-DE" i="1">
                                                <a:solidFill>
                                                  <a:srgbClr val="FF0000"/>
                                                </a:solidFill>
                                                <a:latin typeface="Cambria Math" panose="02040503050406030204" pitchFamily="18" charset="0"/>
                                                <a:cs typeface="Arial" panose="020B0604020202020204" pitchFamily="34" charset="0"/>
                                              </a:rPr>
                                              <m:t>𝑎</m:t>
                                            </m:r>
                                          </m:e>
                                          <m:sup>
                                            <m:r>
                                              <a:rPr lang="de-DE" i="1">
                                                <a:solidFill>
                                                  <a:srgbClr val="FF0000"/>
                                                </a:solidFill>
                                                <a:latin typeface="Cambria Math" panose="02040503050406030204" pitchFamily="18" charset="0"/>
                                                <a:cs typeface="Arial" panose="020B0604020202020204" pitchFamily="34" charset="0"/>
                                              </a:rPr>
                                              <m:t>2</m:t>
                                            </m:r>
                                          </m:sup>
                                        </m:sSup>
                                        <m:r>
                                          <a:rPr lang="de-DE" i="1">
                                            <a:solidFill>
                                              <a:srgbClr val="FF0000"/>
                                            </a:solidFill>
                                            <a:latin typeface="Cambria Math" panose="02040503050406030204" pitchFamily="18" charset="0"/>
                                            <a:cs typeface="Arial" panose="020B0604020202020204" pitchFamily="34" charset="0"/>
                                          </a:rPr>
                                          <m:t>+</m:t>
                                        </m:r>
                                        <m:r>
                                          <a:rPr lang="de-DE" i="1">
                                            <a:solidFill>
                                              <a:srgbClr val="FF0000"/>
                                            </a:solidFill>
                                            <a:latin typeface="Cambria Math" panose="02040503050406030204" pitchFamily="18" charset="0"/>
                                            <a:cs typeface="Arial" panose="020B0604020202020204" pitchFamily="34" charset="0"/>
                                          </a:rPr>
                                          <m:t>𝑎</m:t>
                                        </m:r>
                                        <m:r>
                                          <a:rPr lang="de-DE" i="1">
                                            <a:solidFill>
                                              <a:srgbClr val="FF0000"/>
                                            </a:solidFill>
                                            <a:latin typeface="Cambria Math" panose="02040503050406030204" pitchFamily="18" charset="0"/>
                                            <a:cs typeface="Arial" panose="020B0604020202020204" pitchFamily="34" charset="0"/>
                                          </a:rPr>
                                          <m:t>²</m:t>
                                        </m:r>
                                      </m:e>
                                    </m:rad>
                                  </m:num>
                                  <m:den>
                                    <m:r>
                                      <a:rPr lang="de-DE" i="1">
                                        <a:latin typeface="Cambria Math" panose="02040503050406030204" pitchFamily="18" charset="0"/>
                                        <a:cs typeface="Arial" panose="020B0604020202020204" pitchFamily="34" charset="0"/>
                                      </a:rPr>
                                      <m:t>2</m:t>
                                    </m:r>
                                  </m:den>
                                </m:f>
                              </m:e>
                            </m:d>
                          </m:e>
                          <m:sup>
                            <m:r>
                              <a:rPr lang="de-DE" i="1">
                                <a:latin typeface="Cambria Math" panose="02040503050406030204" pitchFamily="18" charset="0"/>
                                <a:cs typeface="Arial" panose="020B0604020202020204" pitchFamily="34" charset="0"/>
                              </a:rPr>
                              <m:t>2</m:t>
                            </m:r>
                          </m:sup>
                        </m:sSup>
                      </m:e>
                    </m:rad>
                    <m:r>
                      <a:rPr lang="de-DE" b="0" i="1" smtClean="0">
                        <a:latin typeface="Cambria Math" panose="02040503050406030204" pitchFamily="18" charset="0"/>
                        <a:cs typeface="Arial" panose="020B0604020202020204" pitchFamily="34" charset="0"/>
                      </a:rPr>
                      <m:t>=</m:t>
                    </m:r>
                    <m:rad>
                      <m:radPr>
                        <m:degHide m:val="on"/>
                        <m:ctrlPr>
                          <a:rPr lang="de-DE" b="0" i="1" smtClean="0">
                            <a:latin typeface="Cambria Math" panose="02040503050406030204" pitchFamily="18" charset="0"/>
                            <a:cs typeface="Arial" panose="020B0604020202020204" pitchFamily="34" charset="0"/>
                          </a:rPr>
                        </m:ctrlPr>
                      </m:radPr>
                      <m:deg/>
                      <m:e>
                        <m:sSup>
                          <m:sSupPr>
                            <m:ctrlPr>
                              <a:rPr lang="de-DE" b="0" i="1" smtClean="0">
                                <a:latin typeface="Cambria Math" panose="02040503050406030204" pitchFamily="18" charset="0"/>
                                <a:cs typeface="Arial" panose="020B0604020202020204" pitchFamily="34" charset="0"/>
                              </a:rPr>
                            </m:ctrlPr>
                          </m:sSupPr>
                          <m:e>
                            <m:r>
                              <a:rPr lang="de-DE" b="0" i="1" smtClean="0">
                                <a:latin typeface="Cambria Math" panose="02040503050406030204" pitchFamily="18" charset="0"/>
                                <a:cs typeface="Arial" panose="020B0604020202020204" pitchFamily="34" charset="0"/>
                              </a:rPr>
                              <m:t>𝑎</m:t>
                            </m:r>
                          </m:e>
                          <m:sup>
                            <m:r>
                              <a:rPr lang="de-DE" b="0" i="1" smtClean="0">
                                <a:latin typeface="Cambria Math" panose="02040503050406030204" pitchFamily="18" charset="0"/>
                                <a:cs typeface="Arial" panose="020B0604020202020204" pitchFamily="34" charset="0"/>
                              </a:rPr>
                              <m:t>2</m:t>
                            </m:r>
                          </m:sup>
                        </m:sSup>
                        <m:r>
                          <a:rPr lang="de-DE" b="0" i="1" smtClean="0">
                            <a:latin typeface="Cambria Math" panose="02040503050406030204" pitchFamily="18" charset="0"/>
                            <a:cs typeface="Arial" panose="020B0604020202020204" pitchFamily="34" charset="0"/>
                          </a:rPr>
                          <m:t>−</m:t>
                        </m:r>
                        <m:f>
                          <m:fPr>
                            <m:ctrlPr>
                              <a:rPr lang="de-DE" b="0" i="1" smtClean="0">
                                <a:latin typeface="Cambria Math" panose="02040503050406030204" pitchFamily="18" charset="0"/>
                                <a:cs typeface="Arial" panose="020B0604020202020204" pitchFamily="34" charset="0"/>
                              </a:rPr>
                            </m:ctrlPr>
                          </m:fPr>
                          <m:num>
                            <m:sSup>
                              <m:sSupPr>
                                <m:ctrlPr>
                                  <a:rPr lang="de-DE" b="0" i="1" smtClean="0">
                                    <a:latin typeface="Cambria Math" panose="02040503050406030204" pitchFamily="18" charset="0"/>
                                    <a:cs typeface="Arial" panose="020B0604020202020204" pitchFamily="34" charset="0"/>
                                  </a:rPr>
                                </m:ctrlPr>
                              </m:sSupPr>
                              <m:e>
                                <m:r>
                                  <a:rPr lang="de-DE" b="0" i="1" smtClean="0">
                                    <a:latin typeface="Cambria Math" panose="02040503050406030204" pitchFamily="18" charset="0"/>
                                    <a:cs typeface="Arial" panose="020B0604020202020204" pitchFamily="34" charset="0"/>
                                  </a:rPr>
                                  <m:t>𝑎</m:t>
                                </m:r>
                              </m:e>
                              <m:sup>
                                <m:r>
                                  <a:rPr lang="de-DE" b="0" i="1" smtClean="0">
                                    <a:latin typeface="Cambria Math" panose="02040503050406030204" pitchFamily="18" charset="0"/>
                                    <a:cs typeface="Arial" panose="020B0604020202020204" pitchFamily="34" charset="0"/>
                                  </a:rPr>
                                  <m:t>2</m:t>
                                </m:r>
                              </m:sup>
                            </m:sSup>
                            <m:r>
                              <a:rPr lang="de-DE" b="0" i="1" smtClean="0">
                                <a:latin typeface="Cambria Math" panose="02040503050406030204" pitchFamily="18" charset="0"/>
                                <a:cs typeface="Arial" panose="020B0604020202020204" pitchFamily="34" charset="0"/>
                              </a:rPr>
                              <m:t>+</m:t>
                            </m:r>
                            <m:sSup>
                              <m:sSupPr>
                                <m:ctrlPr>
                                  <a:rPr lang="de-DE" b="0" i="1" smtClean="0">
                                    <a:latin typeface="Cambria Math" panose="02040503050406030204" pitchFamily="18" charset="0"/>
                                    <a:cs typeface="Arial" panose="020B0604020202020204" pitchFamily="34" charset="0"/>
                                  </a:rPr>
                                </m:ctrlPr>
                              </m:sSupPr>
                              <m:e>
                                <m:r>
                                  <a:rPr lang="de-DE" b="0" i="1" smtClean="0">
                                    <a:latin typeface="Cambria Math" panose="02040503050406030204" pitchFamily="18" charset="0"/>
                                    <a:cs typeface="Arial" panose="020B0604020202020204" pitchFamily="34" charset="0"/>
                                  </a:rPr>
                                  <m:t>𝑎</m:t>
                                </m:r>
                              </m:e>
                              <m:sup>
                                <m:r>
                                  <a:rPr lang="de-DE" b="0" i="1" smtClean="0">
                                    <a:latin typeface="Cambria Math" panose="02040503050406030204" pitchFamily="18" charset="0"/>
                                    <a:cs typeface="Arial" panose="020B0604020202020204" pitchFamily="34" charset="0"/>
                                  </a:rPr>
                                  <m:t>2</m:t>
                                </m:r>
                              </m:sup>
                            </m:sSup>
                          </m:num>
                          <m:den>
                            <m:r>
                              <a:rPr lang="de-DE" b="0" i="1" smtClean="0">
                                <a:latin typeface="Cambria Math" panose="02040503050406030204" pitchFamily="18" charset="0"/>
                                <a:cs typeface="Arial" panose="020B0604020202020204" pitchFamily="34" charset="0"/>
                              </a:rPr>
                              <m:t>4</m:t>
                            </m:r>
                          </m:den>
                        </m:f>
                      </m:e>
                    </m:rad>
                    <m:r>
                      <a:rPr lang="de-DE" b="0" i="1" smtClean="0">
                        <a:latin typeface="Cambria Math" panose="02040503050406030204" pitchFamily="18" charset="0"/>
                        <a:cs typeface="Arial" panose="020B0604020202020204" pitchFamily="34" charset="0"/>
                      </a:rPr>
                      <m:t>=</m:t>
                    </m:r>
                    <m:rad>
                      <m:radPr>
                        <m:degHide m:val="on"/>
                        <m:ctrlPr>
                          <a:rPr lang="de-DE" b="0" i="1" smtClean="0">
                            <a:latin typeface="Cambria Math" panose="02040503050406030204" pitchFamily="18" charset="0"/>
                            <a:cs typeface="Arial" panose="020B0604020202020204" pitchFamily="34" charset="0"/>
                          </a:rPr>
                        </m:ctrlPr>
                      </m:radPr>
                      <m:deg/>
                      <m:e>
                        <m:sSup>
                          <m:sSupPr>
                            <m:ctrlPr>
                              <a:rPr lang="de-DE" b="0" i="1" smtClean="0">
                                <a:latin typeface="Cambria Math" panose="02040503050406030204" pitchFamily="18" charset="0"/>
                                <a:cs typeface="Arial" panose="020B0604020202020204" pitchFamily="34" charset="0"/>
                              </a:rPr>
                            </m:ctrlPr>
                          </m:sSupPr>
                          <m:e>
                            <m:r>
                              <a:rPr lang="de-DE" b="0" i="1" smtClean="0">
                                <a:latin typeface="Cambria Math" panose="02040503050406030204" pitchFamily="18" charset="0"/>
                                <a:cs typeface="Arial" panose="020B0604020202020204" pitchFamily="34" charset="0"/>
                              </a:rPr>
                              <m:t>𝑎</m:t>
                            </m:r>
                          </m:e>
                          <m:sup>
                            <m:r>
                              <a:rPr lang="de-DE" b="0" i="1" smtClean="0">
                                <a:latin typeface="Cambria Math" panose="02040503050406030204" pitchFamily="18" charset="0"/>
                                <a:cs typeface="Arial" panose="020B0604020202020204" pitchFamily="34" charset="0"/>
                              </a:rPr>
                              <m:t>2</m:t>
                            </m:r>
                          </m:sup>
                        </m:sSup>
                        <m:r>
                          <a:rPr lang="de-DE" b="0" i="1" smtClean="0">
                            <a:latin typeface="Cambria Math" panose="02040503050406030204" pitchFamily="18" charset="0"/>
                            <a:cs typeface="Arial" panose="020B0604020202020204" pitchFamily="34" charset="0"/>
                          </a:rPr>
                          <m:t>−</m:t>
                        </m:r>
                        <m:f>
                          <m:fPr>
                            <m:ctrlPr>
                              <a:rPr lang="de-DE" b="0" i="1" smtClean="0">
                                <a:latin typeface="Cambria Math" panose="02040503050406030204" pitchFamily="18" charset="0"/>
                                <a:cs typeface="Arial" panose="020B0604020202020204" pitchFamily="34" charset="0"/>
                              </a:rPr>
                            </m:ctrlPr>
                          </m:fPr>
                          <m:num>
                            <m:r>
                              <a:rPr lang="de-DE" b="0" i="1" smtClean="0">
                                <a:latin typeface="Cambria Math" panose="02040503050406030204" pitchFamily="18" charset="0"/>
                                <a:cs typeface="Arial" panose="020B0604020202020204" pitchFamily="34" charset="0"/>
                              </a:rPr>
                              <m:t>2</m:t>
                            </m:r>
                            <m:sSup>
                              <m:sSupPr>
                                <m:ctrlPr>
                                  <a:rPr lang="de-DE" b="0" i="1" smtClean="0">
                                    <a:latin typeface="Cambria Math" panose="02040503050406030204" pitchFamily="18" charset="0"/>
                                    <a:cs typeface="Arial" panose="020B0604020202020204" pitchFamily="34" charset="0"/>
                                  </a:rPr>
                                </m:ctrlPr>
                              </m:sSupPr>
                              <m:e>
                                <m:r>
                                  <a:rPr lang="de-DE" b="0" i="1" smtClean="0">
                                    <a:latin typeface="Cambria Math" panose="02040503050406030204" pitchFamily="18" charset="0"/>
                                    <a:cs typeface="Arial" panose="020B0604020202020204" pitchFamily="34" charset="0"/>
                                  </a:rPr>
                                  <m:t>𝑎</m:t>
                                </m:r>
                              </m:e>
                              <m:sup>
                                <m:r>
                                  <a:rPr lang="de-DE" b="0" i="1" smtClean="0">
                                    <a:latin typeface="Cambria Math" panose="02040503050406030204" pitchFamily="18" charset="0"/>
                                    <a:cs typeface="Arial" panose="020B0604020202020204" pitchFamily="34" charset="0"/>
                                  </a:rPr>
                                  <m:t>2</m:t>
                                </m:r>
                              </m:sup>
                            </m:sSup>
                          </m:num>
                          <m:den>
                            <m:r>
                              <a:rPr lang="de-DE" b="0" i="1" smtClean="0">
                                <a:latin typeface="Cambria Math" panose="02040503050406030204" pitchFamily="18" charset="0"/>
                                <a:cs typeface="Arial" panose="020B0604020202020204" pitchFamily="34" charset="0"/>
                              </a:rPr>
                              <m:t>4</m:t>
                            </m:r>
                          </m:den>
                        </m:f>
                      </m:e>
                    </m:rad>
                    <m:r>
                      <a:rPr lang="de-DE" b="0" i="1" smtClean="0">
                        <a:latin typeface="Cambria Math" panose="02040503050406030204" pitchFamily="18" charset="0"/>
                        <a:cs typeface="Arial" panose="020B0604020202020204" pitchFamily="34" charset="0"/>
                      </a:rPr>
                      <m:t>=</m:t>
                    </m:r>
                    <m:rad>
                      <m:radPr>
                        <m:degHide m:val="on"/>
                        <m:ctrlPr>
                          <a:rPr lang="de-DE" b="0" i="1" smtClean="0">
                            <a:latin typeface="Cambria Math" panose="02040503050406030204" pitchFamily="18" charset="0"/>
                            <a:cs typeface="Arial" panose="020B0604020202020204" pitchFamily="34" charset="0"/>
                          </a:rPr>
                        </m:ctrlPr>
                      </m:radPr>
                      <m:deg/>
                      <m:e>
                        <m:sSup>
                          <m:sSupPr>
                            <m:ctrlPr>
                              <a:rPr lang="de-DE" b="0" i="1" smtClean="0">
                                <a:latin typeface="Cambria Math" panose="02040503050406030204" pitchFamily="18" charset="0"/>
                                <a:cs typeface="Arial" panose="020B0604020202020204" pitchFamily="34" charset="0"/>
                              </a:rPr>
                            </m:ctrlPr>
                          </m:sSupPr>
                          <m:e>
                            <m:r>
                              <a:rPr lang="de-DE" b="0" i="1" smtClean="0">
                                <a:latin typeface="Cambria Math" panose="02040503050406030204" pitchFamily="18" charset="0"/>
                                <a:cs typeface="Arial" panose="020B0604020202020204" pitchFamily="34" charset="0"/>
                              </a:rPr>
                              <m:t>𝑎</m:t>
                            </m:r>
                          </m:e>
                          <m:sup>
                            <m:r>
                              <a:rPr lang="de-DE" b="0" i="1" smtClean="0">
                                <a:latin typeface="Cambria Math" panose="02040503050406030204" pitchFamily="18" charset="0"/>
                                <a:cs typeface="Arial" panose="020B0604020202020204" pitchFamily="34" charset="0"/>
                              </a:rPr>
                              <m:t>2</m:t>
                            </m:r>
                          </m:sup>
                        </m:sSup>
                        <m:r>
                          <a:rPr lang="de-DE" b="0" i="1" smtClean="0">
                            <a:latin typeface="Cambria Math" panose="02040503050406030204" pitchFamily="18" charset="0"/>
                            <a:cs typeface="Arial" panose="020B0604020202020204" pitchFamily="34" charset="0"/>
                          </a:rPr>
                          <m:t>−</m:t>
                        </m:r>
                        <m:f>
                          <m:fPr>
                            <m:ctrlPr>
                              <a:rPr lang="de-DE" b="0" i="1" smtClean="0">
                                <a:latin typeface="Cambria Math" panose="02040503050406030204" pitchFamily="18" charset="0"/>
                                <a:cs typeface="Arial" panose="020B0604020202020204" pitchFamily="34" charset="0"/>
                              </a:rPr>
                            </m:ctrlPr>
                          </m:fPr>
                          <m:num>
                            <m:r>
                              <a:rPr lang="de-DE" b="0" i="1" smtClean="0">
                                <a:latin typeface="Cambria Math" panose="02040503050406030204" pitchFamily="18" charset="0"/>
                                <a:cs typeface="Arial" panose="020B0604020202020204" pitchFamily="34" charset="0"/>
                              </a:rPr>
                              <m:t>1</m:t>
                            </m:r>
                          </m:num>
                          <m:den>
                            <m:r>
                              <a:rPr lang="de-DE" b="0" i="1" smtClean="0">
                                <a:latin typeface="Cambria Math" panose="02040503050406030204" pitchFamily="18" charset="0"/>
                                <a:cs typeface="Arial" panose="020B0604020202020204" pitchFamily="34" charset="0"/>
                              </a:rPr>
                              <m:t>2</m:t>
                            </m:r>
                          </m:den>
                        </m:f>
                        <m:r>
                          <a:rPr lang="de-DE" b="0" i="1" smtClean="0">
                            <a:latin typeface="Cambria Math" panose="02040503050406030204" pitchFamily="18" charset="0"/>
                            <a:cs typeface="Arial" panose="020B0604020202020204" pitchFamily="34" charset="0"/>
                          </a:rPr>
                          <m:t>𝑎</m:t>
                        </m:r>
                        <m:r>
                          <a:rPr lang="de-DE" b="0" i="1" smtClean="0">
                            <a:latin typeface="Cambria Math" panose="02040503050406030204" pitchFamily="18" charset="0"/>
                            <a:cs typeface="Arial" panose="020B0604020202020204" pitchFamily="34" charset="0"/>
                          </a:rPr>
                          <m:t>²</m:t>
                        </m:r>
                      </m:e>
                    </m:rad>
                  </m:oMath>
                </a14:m>
                <a:endParaRPr lang="de-DE" b="0" dirty="0">
                  <a:latin typeface="Arial" panose="020B0604020202020204" pitchFamily="34" charset="0"/>
                  <a:cs typeface="Arial" panose="020B0604020202020204" pitchFamily="34" charset="0"/>
                </a:endParaRPr>
              </a:p>
              <a:p>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cs typeface="Arial" panose="020B0604020202020204" pitchFamily="34" charset="0"/>
                        </a:rPr>
                        <m:t>=</m:t>
                      </m:r>
                      <m:rad>
                        <m:radPr>
                          <m:degHide m:val="on"/>
                          <m:ctrlPr>
                            <a:rPr lang="de-DE" b="0" i="1" smtClean="0">
                              <a:latin typeface="Cambria Math" panose="02040503050406030204" pitchFamily="18" charset="0"/>
                              <a:cs typeface="Arial" panose="020B0604020202020204" pitchFamily="34" charset="0"/>
                            </a:rPr>
                          </m:ctrlPr>
                        </m:radPr>
                        <m:deg/>
                        <m:e>
                          <m:f>
                            <m:fPr>
                              <m:ctrlPr>
                                <a:rPr lang="de-DE" b="0" i="1" smtClean="0">
                                  <a:latin typeface="Cambria Math" panose="02040503050406030204" pitchFamily="18" charset="0"/>
                                  <a:cs typeface="Arial" panose="020B0604020202020204" pitchFamily="34" charset="0"/>
                                </a:rPr>
                              </m:ctrlPr>
                            </m:fPr>
                            <m:num>
                              <m:r>
                                <a:rPr lang="de-DE" b="0" i="1" smtClean="0">
                                  <a:latin typeface="Cambria Math" panose="02040503050406030204" pitchFamily="18" charset="0"/>
                                  <a:cs typeface="Arial" panose="020B0604020202020204" pitchFamily="34" charset="0"/>
                                </a:rPr>
                                <m:t>1</m:t>
                              </m:r>
                            </m:num>
                            <m:den>
                              <m:r>
                                <a:rPr lang="de-DE" b="0" i="1" smtClean="0">
                                  <a:latin typeface="Cambria Math" panose="02040503050406030204" pitchFamily="18" charset="0"/>
                                  <a:cs typeface="Arial" panose="020B0604020202020204" pitchFamily="34" charset="0"/>
                                </a:rPr>
                                <m:t>2</m:t>
                              </m:r>
                            </m:den>
                          </m:f>
                          <m:r>
                            <a:rPr lang="de-DE" b="0" i="1" smtClean="0">
                              <a:latin typeface="Cambria Math" panose="02040503050406030204" pitchFamily="18" charset="0"/>
                              <a:cs typeface="Arial" panose="020B0604020202020204" pitchFamily="34" charset="0"/>
                            </a:rPr>
                            <m:t>𝑎</m:t>
                          </m:r>
                          <m:r>
                            <a:rPr lang="de-DE" b="0" i="1" smtClean="0">
                              <a:latin typeface="Cambria Math" panose="02040503050406030204" pitchFamily="18" charset="0"/>
                              <a:cs typeface="Arial" panose="020B0604020202020204" pitchFamily="34" charset="0"/>
                            </a:rPr>
                            <m:t>²</m:t>
                          </m:r>
                        </m:e>
                      </m:rad>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𝑎</m:t>
                      </m:r>
                      <m:r>
                        <a:rPr lang="de-DE" b="0" i="1" smtClea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b="0" i="1" smtClean="0">
                              <a:latin typeface="Cambria Math" panose="02040503050406030204" pitchFamily="18" charset="0"/>
                              <a:ea typeface="Cambria Math" panose="02040503050406030204" pitchFamily="18" charset="0"/>
                              <a:cs typeface="Arial" panose="020B0604020202020204" pitchFamily="34" charset="0"/>
                            </a:rPr>
                          </m:ctrlPr>
                        </m:radPr>
                        <m:deg/>
                        <m:e>
                          <m:f>
                            <m:fPr>
                              <m:ctrlPr>
                                <a:rPr lang="de-DE" b="0" i="1" smtClean="0">
                                  <a:latin typeface="Cambria Math" panose="02040503050406030204" pitchFamily="18" charset="0"/>
                                  <a:ea typeface="Cambria Math" panose="02040503050406030204" pitchFamily="18" charset="0"/>
                                  <a:cs typeface="Arial" panose="020B0604020202020204" pitchFamily="34" charset="0"/>
                                </a:rPr>
                              </m:ctrlPr>
                            </m:fPr>
                            <m:num>
                              <m:r>
                                <a:rPr lang="de-DE" b="0" i="1" smtClean="0">
                                  <a:latin typeface="Cambria Math" panose="02040503050406030204" pitchFamily="18" charset="0"/>
                                  <a:ea typeface="Cambria Math" panose="02040503050406030204" pitchFamily="18" charset="0"/>
                                  <a:cs typeface="Arial" panose="020B0604020202020204" pitchFamily="34" charset="0"/>
                                </a:rPr>
                                <m:t>1</m:t>
                              </m:r>
                            </m:num>
                            <m:den>
                              <m:r>
                                <a:rPr lang="de-DE" b="0" i="1" smtClean="0">
                                  <a:latin typeface="Cambria Math" panose="02040503050406030204" pitchFamily="18" charset="0"/>
                                  <a:ea typeface="Cambria Math" panose="02040503050406030204" pitchFamily="18" charset="0"/>
                                  <a:cs typeface="Arial" panose="020B0604020202020204" pitchFamily="34" charset="0"/>
                                </a:rPr>
                                <m:t>2</m:t>
                              </m:r>
                            </m:den>
                          </m:f>
                        </m:e>
                      </m:rad>
                      <m:r>
                        <a:rPr lang="de-DE" b="0" i="1" smtClean="0">
                          <a:latin typeface="Cambria Math" panose="02040503050406030204" pitchFamily="18" charset="0"/>
                          <a:ea typeface="Cambria Math" panose="02040503050406030204" pitchFamily="18" charset="0"/>
                          <a:cs typeface="Arial" panose="020B0604020202020204" pitchFamily="34" charset="0"/>
                        </a:rPr>
                        <m:t>=</m:t>
                      </m:r>
                      <m:r>
                        <a:rPr lang="de-DE" b="0" i="1" smtClean="0">
                          <a:latin typeface="Cambria Math" panose="02040503050406030204" pitchFamily="18" charset="0"/>
                          <a:ea typeface="Cambria Math" panose="02040503050406030204" pitchFamily="18" charset="0"/>
                          <a:cs typeface="Arial" panose="020B0604020202020204" pitchFamily="34" charset="0"/>
                        </a:rPr>
                        <m:t>𝑎</m:t>
                      </m:r>
                      <m:r>
                        <a:rPr lang="de-DE" b="0" i="1" smtClea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b="0" i="1" smtClean="0">
                              <a:latin typeface="Cambria Math" panose="02040503050406030204" pitchFamily="18" charset="0"/>
                              <a:ea typeface="Cambria Math" panose="02040503050406030204" pitchFamily="18" charset="0"/>
                              <a:cs typeface="Arial" panose="020B0604020202020204" pitchFamily="34" charset="0"/>
                            </a:rPr>
                          </m:ctrlPr>
                        </m:radPr>
                        <m:deg/>
                        <m:e>
                          <m:f>
                            <m:fPr>
                              <m:ctrlPr>
                                <a:rPr lang="de-DE" b="0" i="1" smtClean="0">
                                  <a:latin typeface="Cambria Math" panose="02040503050406030204" pitchFamily="18" charset="0"/>
                                  <a:ea typeface="Cambria Math" panose="02040503050406030204" pitchFamily="18" charset="0"/>
                                  <a:cs typeface="Arial" panose="020B0604020202020204" pitchFamily="34" charset="0"/>
                                </a:rPr>
                              </m:ctrlPr>
                            </m:fPr>
                            <m:num>
                              <m:r>
                                <a:rPr lang="de-DE" b="0" i="1" smtClean="0">
                                  <a:latin typeface="Cambria Math" panose="02040503050406030204" pitchFamily="18" charset="0"/>
                                  <a:ea typeface="Cambria Math" panose="02040503050406030204" pitchFamily="18" charset="0"/>
                                  <a:cs typeface="Arial" panose="020B0604020202020204" pitchFamily="34" charset="0"/>
                                </a:rPr>
                                <m:t>2</m:t>
                              </m:r>
                            </m:num>
                            <m:den>
                              <m:r>
                                <a:rPr lang="de-DE" b="0" i="1" smtClean="0">
                                  <a:latin typeface="Cambria Math" panose="02040503050406030204" pitchFamily="18" charset="0"/>
                                  <a:ea typeface="Cambria Math" panose="02040503050406030204" pitchFamily="18" charset="0"/>
                                  <a:cs typeface="Arial" panose="020B0604020202020204" pitchFamily="34" charset="0"/>
                                </a:rPr>
                                <m:t>4</m:t>
                              </m:r>
                            </m:den>
                          </m:f>
                        </m:e>
                      </m:rad>
                      <m:r>
                        <a:rPr lang="de-DE" b="0" i="1" smtClean="0">
                          <a:latin typeface="Cambria Math" panose="02040503050406030204" pitchFamily="18" charset="0"/>
                          <a:ea typeface="Cambria Math" panose="02040503050406030204" pitchFamily="18" charset="0"/>
                          <a:cs typeface="Arial" panose="020B0604020202020204" pitchFamily="34" charset="0"/>
                        </a:rPr>
                        <m:t>=</m:t>
                      </m:r>
                      <m:f>
                        <m:fPr>
                          <m:ctrlPr>
                            <a:rPr lang="de-DE" b="0" i="1" smtClean="0">
                              <a:latin typeface="Cambria Math" panose="02040503050406030204" pitchFamily="18" charset="0"/>
                              <a:ea typeface="Cambria Math" panose="02040503050406030204" pitchFamily="18" charset="0"/>
                              <a:cs typeface="Arial" panose="020B0604020202020204" pitchFamily="34" charset="0"/>
                            </a:rPr>
                          </m:ctrlPr>
                        </m:fPr>
                        <m:num>
                          <m:r>
                            <a:rPr lang="de-DE" b="0" i="1" smtClean="0">
                              <a:latin typeface="Cambria Math" panose="02040503050406030204" pitchFamily="18" charset="0"/>
                              <a:ea typeface="Cambria Math" panose="02040503050406030204" pitchFamily="18" charset="0"/>
                              <a:cs typeface="Arial" panose="020B0604020202020204" pitchFamily="34" charset="0"/>
                            </a:rPr>
                            <m:t>𝑎</m:t>
                          </m:r>
                        </m:num>
                        <m:den>
                          <m:r>
                            <a:rPr lang="de-DE" b="0" i="1" smtClean="0">
                              <a:latin typeface="Cambria Math" panose="02040503050406030204" pitchFamily="18" charset="0"/>
                              <a:ea typeface="Cambria Math" panose="02040503050406030204" pitchFamily="18" charset="0"/>
                              <a:cs typeface="Arial" panose="020B0604020202020204" pitchFamily="34" charset="0"/>
                            </a:rPr>
                            <m:t>2</m:t>
                          </m:r>
                        </m:den>
                      </m:f>
                      <m:r>
                        <a:rPr lang="de-DE" b="0" i="1" smtClea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b="0" i="1" smtClean="0">
                              <a:latin typeface="Cambria Math" panose="02040503050406030204" pitchFamily="18" charset="0"/>
                              <a:ea typeface="Cambria Math" panose="02040503050406030204" pitchFamily="18" charset="0"/>
                              <a:cs typeface="Arial" panose="020B0604020202020204" pitchFamily="34" charset="0"/>
                            </a:rPr>
                          </m:ctrlPr>
                        </m:radPr>
                        <m:deg/>
                        <m:e>
                          <m:r>
                            <a:rPr lang="de-DE" b="0" i="1" smtClean="0">
                              <a:latin typeface="Cambria Math" panose="02040503050406030204" pitchFamily="18" charset="0"/>
                              <a:ea typeface="Cambria Math" panose="02040503050406030204" pitchFamily="18" charset="0"/>
                              <a:cs typeface="Arial" panose="020B0604020202020204" pitchFamily="34" charset="0"/>
                            </a:rPr>
                            <m:t>2</m:t>
                          </m:r>
                        </m:e>
                      </m:rad>
                    </m:oMath>
                  </m:oMathPara>
                </a14:m>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Dann ist </a:t>
                </a:r>
                <a14:m>
                  <m:oMath xmlns:m="http://schemas.openxmlformats.org/officeDocument/2006/math">
                    <m:r>
                      <a:rPr lang="de-DE" b="0" i="1" smtClean="0">
                        <a:latin typeface="Cambria Math" panose="02040503050406030204" pitchFamily="18" charset="0"/>
                        <a:cs typeface="Arial" panose="020B0604020202020204" pitchFamily="34" charset="0"/>
                      </a:rPr>
                      <m:t>𝑉</m:t>
                    </m:r>
                    <m:r>
                      <a:rPr lang="de-DE" b="0" i="1" smtClean="0">
                        <a:latin typeface="Cambria Math" panose="02040503050406030204" pitchFamily="18" charset="0"/>
                        <a:cs typeface="Arial" panose="020B0604020202020204" pitchFamily="34" charset="0"/>
                      </a:rPr>
                      <m:t>=2∙</m:t>
                    </m:r>
                    <m:f>
                      <m:fPr>
                        <m:ctrlPr>
                          <a:rPr lang="de-DE" b="0" i="1" smtClean="0">
                            <a:latin typeface="Cambria Math" panose="02040503050406030204" pitchFamily="18" charset="0"/>
                            <a:cs typeface="Arial" panose="020B0604020202020204" pitchFamily="34" charset="0"/>
                          </a:rPr>
                        </m:ctrlPr>
                      </m:fPr>
                      <m:num>
                        <m:r>
                          <a:rPr lang="de-DE" b="0" i="1" smtClean="0">
                            <a:latin typeface="Cambria Math" panose="02040503050406030204" pitchFamily="18" charset="0"/>
                            <a:cs typeface="Arial" panose="020B0604020202020204" pitchFamily="34" charset="0"/>
                          </a:rPr>
                          <m:t>1</m:t>
                        </m:r>
                      </m:num>
                      <m:den>
                        <m:r>
                          <a:rPr lang="de-DE" b="0" i="1" smtClean="0">
                            <a:latin typeface="Cambria Math" panose="02040503050406030204" pitchFamily="18" charset="0"/>
                            <a:cs typeface="Arial" panose="020B0604020202020204" pitchFamily="34" charset="0"/>
                          </a:rPr>
                          <m:t>3</m:t>
                        </m:r>
                      </m:den>
                    </m:f>
                    <m:r>
                      <a:rPr lang="de-DE" b="0" i="1" smtClean="0">
                        <a:latin typeface="Cambria Math" panose="02040503050406030204" pitchFamily="18" charset="0"/>
                        <a:ea typeface="Cambria Math" panose="02040503050406030204" pitchFamily="18" charset="0"/>
                        <a:cs typeface="Arial" panose="020B0604020202020204" pitchFamily="34" charset="0"/>
                      </a:rPr>
                      <m:t>∙</m:t>
                    </m:r>
                    <m:r>
                      <a:rPr lang="de-DE" b="0" i="1" smtClean="0">
                        <a:latin typeface="Cambria Math" panose="02040503050406030204" pitchFamily="18" charset="0"/>
                        <a:ea typeface="Cambria Math" panose="02040503050406030204" pitchFamily="18" charset="0"/>
                        <a:cs typeface="Arial" panose="020B0604020202020204" pitchFamily="34" charset="0"/>
                      </a:rPr>
                      <m:t>𝐺</m:t>
                    </m:r>
                    <m:r>
                      <a:rPr lang="de-DE"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sSubPr>
                      <m:e>
                        <m:r>
                          <a:rPr lang="de-DE"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h</m:t>
                        </m:r>
                      </m:e>
                      <m:sub>
                        <m:r>
                          <a:rPr lang="de-DE"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𝑝</m:t>
                        </m:r>
                      </m:sub>
                    </m:sSub>
                    <m:r>
                      <a:rPr lang="de-DE" b="0" i="1" smtClean="0">
                        <a:latin typeface="Cambria Math" panose="02040503050406030204" pitchFamily="18" charset="0"/>
                        <a:ea typeface="Cambria Math" panose="02040503050406030204" pitchFamily="18" charset="0"/>
                        <a:cs typeface="Arial" panose="020B0604020202020204" pitchFamily="34" charset="0"/>
                      </a:rPr>
                      <m:t>=2∙</m:t>
                    </m:r>
                    <m:f>
                      <m:fPr>
                        <m:ctrlPr>
                          <a:rPr lang="de-DE" b="0" i="1" smtClean="0">
                            <a:latin typeface="Cambria Math" panose="02040503050406030204" pitchFamily="18" charset="0"/>
                            <a:ea typeface="Cambria Math" panose="02040503050406030204" pitchFamily="18" charset="0"/>
                            <a:cs typeface="Arial" panose="020B0604020202020204" pitchFamily="34" charset="0"/>
                          </a:rPr>
                        </m:ctrlPr>
                      </m:fPr>
                      <m:num>
                        <m:r>
                          <a:rPr lang="de-DE" b="0" i="1" smtClean="0">
                            <a:latin typeface="Cambria Math" panose="02040503050406030204" pitchFamily="18" charset="0"/>
                            <a:ea typeface="Cambria Math" panose="02040503050406030204" pitchFamily="18" charset="0"/>
                            <a:cs typeface="Arial" panose="020B0604020202020204" pitchFamily="34" charset="0"/>
                          </a:rPr>
                          <m:t>1</m:t>
                        </m:r>
                      </m:num>
                      <m:den>
                        <m:r>
                          <a:rPr lang="de-DE" b="0" i="1" smtClean="0">
                            <a:latin typeface="Cambria Math" panose="02040503050406030204" pitchFamily="18" charset="0"/>
                            <a:ea typeface="Cambria Math" panose="02040503050406030204" pitchFamily="18" charset="0"/>
                            <a:cs typeface="Arial" panose="020B0604020202020204" pitchFamily="34" charset="0"/>
                          </a:rPr>
                          <m:t>3</m:t>
                        </m:r>
                      </m:den>
                    </m:f>
                    <m:r>
                      <a:rPr lang="de-DE" b="0" i="1" smtClean="0">
                        <a:latin typeface="Cambria Math" panose="02040503050406030204" pitchFamily="18" charset="0"/>
                        <a:ea typeface="Cambria Math" panose="02040503050406030204" pitchFamily="18" charset="0"/>
                        <a:cs typeface="Arial" panose="020B0604020202020204" pitchFamily="34" charset="0"/>
                      </a:rPr>
                      <m:t>∙</m:t>
                    </m:r>
                    <m:r>
                      <a:rPr lang="de-DE" b="0" i="1" smtClean="0">
                        <a:latin typeface="Cambria Math" panose="02040503050406030204" pitchFamily="18" charset="0"/>
                        <a:ea typeface="Cambria Math" panose="02040503050406030204" pitchFamily="18" charset="0"/>
                        <a:cs typeface="Arial" panose="020B0604020202020204" pitchFamily="34" charset="0"/>
                      </a:rPr>
                      <m:t>𝑎</m:t>
                    </m:r>
                    <m:r>
                      <a:rPr lang="de-DE" b="0" i="1" smtClean="0">
                        <a:latin typeface="Cambria Math" panose="02040503050406030204" pitchFamily="18" charset="0"/>
                        <a:ea typeface="Cambria Math" panose="02040503050406030204" pitchFamily="18" charset="0"/>
                        <a:cs typeface="Arial" panose="020B0604020202020204" pitchFamily="34" charset="0"/>
                      </a:rPr>
                      <m:t>²∙</m:t>
                    </m:r>
                  </m:oMath>
                </a14:m>
                <a:r>
                  <a:rPr lang="de-DE" dirty="0">
                    <a:cs typeface="Arial" panose="020B0604020202020204" pitchFamily="34" charset="0"/>
                  </a:rPr>
                  <a:t> </a:t>
                </a:r>
                <a14:m>
                  <m:oMath xmlns:m="http://schemas.openxmlformats.org/officeDocument/2006/math">
                    <m:f>
                      <m:fPr>
                        <m:ctrlPr>
                          <a:rPr lang="de-DE" i="1" smtClean="0">
                            <a:solidFill>
                              <a:srgbClr val="00B0F0"/>
                            </a:solidFill>
                            <a:latin typeface="Cambria Math" panose="02040503050406030204" pitchFamily="18" charset="0"/>
                            <a:cs typeface="Arial" panose="020B0604020202020204" pitchFamily="34" charset="0"/>
                          </a:rPr>
                        </m:ctrlPr>
                      </m:fPr>
                      <m:num>
                        <m:r>
                          <a:rPr lang="de-DE" i="1">
                            <a:solidFill>
                              <a:srgbClr val="00B0F0"/>
                            </a:solidFill>
                            <a:latin typeface="Cambria Math" panose="02040503050406030204" pitchFamily="18" charset="0"/>
                            <a:cs typeface="Arial" panose="020B0604020202020204" pitchFamily="34" charset="0"/>
                          </a:rPr>
                          <m:t>𝑎</m:t>
                        </m:r>
                      </m:num>
                      <m:den>
                        <m:r>
                          <a:rPr lang="de-DE" i="1">
                            <a:solidFill>
                              <a:srgbClr val="00B0F0"/>
                            </a:solidFill>
                            <a:latin typeface="Cambria Math" panose="02040503050406030204" pitchFamily="18" charset="0"/>
                            <a:cs typeface="Arial" panose="020B0604020202020204" pitchFamily="34" charset="0"/>
                          </a:rPr>
                          <m:t>2</m:t>
                        </m:r>
                      </m:den>
                    </m:f>
                    <m:r>
                      <a:rPr lang="de-DE" i="1">
                        <a:solidFill>
                          <a:srgbClr val="00B0F0"/>
                        </a:solidFill>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i="1">
                            <a:solidFill>
                              <a:srgbClr val="00B0F0"/>
                            </a:solidFill>
                            <a:latin typeface="Cambria Math" panose="02040503050406030204" pitchFamily="18" charset="0"/>
                            <a:ea typeface="Cambria Math" panose="02040503050406030204" pitchFamily="18" charset="0"/>
                            <a:cs typeface="Arial" panose="020B0604020202020204" pitchFamily="34" charset="0"/>
                          </a:rPr>
                        </m:ctrlPr>
                      </m:radPr>
                      <m:deg/>
                      <m:e>
                        <m:r>
                          <a:rPr lang="de-DE" i="1">
                            <a:solidFill>
                              <a:srgbClr val="00B0F0"/>
                            </a:solidFill>
                            <a:latin typeface="Cambria Math" panose="02040503050406030204" pitchFamily="18" charset="0"/>
                            <a:ea typeface="Cambria Math" panose="02040503050406030204" pitchFamily="18" charset="0"/>
                            <a:cs typeface="Arial" panose="020B0604020202020204" pitchFamily="34" charset="0"/>
                          </a:rPr>
                          <m:t>2</m:t>
                        </m:r>
                      </m:e>
                    </m:rad>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m:t>
                    </m:r>
                    <m:f>
                      <m:fPr>
                        <m:ctrlP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ctrlPr>
                      </m:fPr>
                      <m:num>
                        <m:rad>
                          <m:radPr>
                            <m:degHide m:val="on"/>
                            <m:ctrlP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ctrlPr>
                          </m:radPr>
                          <m:deg/>
                          <m:e>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2</m:t>
                            </m:r>
                          </m:e>
                        </m:rad>
                      </m:num>
                      <m:den>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3</m:t>
                        </m:r>
                      </m:den>
                    </m:f>
                    <m:sSup>
                      <m:sSupPr>
                        <m:ctrlP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ctrlPr>
                      </m:sSupPr>
                      <m:e>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𝑎</m:t>
                        </m:r>
                      </m:e>
                      <m:sup>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3</m:t>
                        </m:r>
                      </m:sup>
                    </m:sSup>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m:t>
                    </m:r>
                  </m:oMath>
                </a14:m>
                <a:endParaRPr lang="de-DE" b="0" dirty="0">
                  <a:solidFill>
                    <a:schemeClr val="tx1"/>
                  </a:solidFill>
                  <a:ea typeface="Cambria Math" panose="02040503050406030204" pitchFamily="18" charset="0"/>
                  <a:cs typeface="Arial" panose="020B0604020202020204" pitchFamily="34" charset="0"/>
                </a:endParaRPr>
              </a:p>
              <a:p>
                <a:endParaRPr lang="de-DE" dirty="0">
                  <a:ea typeface="Cambria Math" panose="02040503050406030204" pitchFamily="18" charset="0"/>
                  <a:cs typeface="Arial" panose="020B0604020202020204" pitchFamily="34" charset="0"/>
                </a:endParaRPr>
              </a:p>
              <a:p>
                <a:r>
                  <a:rPr lang="de-DE" b="0" dirty="0">
                    <a:solidFill>
                      <a:schemeClr val="tx1"/>
                    </a:solidFill>
                    <a:latin typeface="Arial" panose="020B0604020202020204" pitchFamily="34" charset="0"/>
                    <a:ea typeface="Cambria Math" panose="02040503050406030204" pitchFamily="18" charset="0"/>
                    <a:cs typeface="Arial" panose="020B0604020202020204" pitchFamily="34" charset="0"/>
                  </a:rPr>
                  <a:t>Die Höhe eines Seitendreiecks ist </a:t>
                </a:r>
                <a14:m>
                  <m:oMath xmlns:m="http://schemas.openxmlformats.org/officeDocument/2006/math">
                    <m:sSub>
                      <m:sSubPr>
                        <m:ctrlP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ctrlPr>
                      </m:sSubPr>
                      <m:e>
                        <m: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h</m:t>
                        </m:r>
                      </m:e>
                      <m:sub>
                        <m: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𝑑</m:t>
                        </m:r>
                      </m:sub>
                    </m:sSub>
                    <m: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m:t>
                    </m:r>
                    <m:f>
                      <m:fPr>
                        <m:ctrlP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ctrlPr>
                      </m:fPr>
                      <m:num>
                        <m: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𝑎</m:t>
                        </m:r>
                      </m:num>
                      <m:den>
                        <m: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2</m:t>
                        </m:r>
                      </m:den>
                    </m:f>
                    <m:rad>
                      <m:radPr>
                        <m:degHide m:val="on"/>
                        <m:ctrlP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ctrlPr>
                      </m:radPr>
                      <m:deg/>
                      <m:e>
                        <m: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3</m:t>
                        </m:r>
                      </m:e>
                    </m:rad>
                    <m: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 </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𝐹𝑜𝑟𝑚𝑒𝑙</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 </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𝑓</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ü</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𝑟</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 </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𝑔𝑙𝑒𝑖𝑐h𝑠𝑒𝑖𝑡𝑖𝑔𝑒</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 </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𝐷𝑟𝑒𝑖𝑒𝑐𝑘𝑒</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m:t>
                    </m:r>
                  </m:oMath>
                </a14:m>
                <a:endParaRPr lang="de-DE" b="0" dirty="0">
                  <a:solidFill>
                    <a:schemeClr val="tx1"/>
                  </a:solidFill>
                  <a:latin typeface="Arial" panose="020B0604020202020204" pitchFamily="34" charset="0"/>
                  <a:ea typeface="Cambria Math" panose="02040503050406030204" pitchFamily="18" charset="0"/>
                  <a:cs typeface="Arial" panose="020B0604020202020204" pitchFamily="34" charset="0"/>
                </a:endParaRPr>
              </a:p>
              <a:p>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Und es ist </a:t>
                </a:r>
                <a14:m>
                  <m:oMath xmlns:m="http://schemas.openxmlformats.org/officeDocument/2006/math">
                    <m:r>
                      <a:rPr lang="de-DE" b="0" i="1" smtClean="0">
                        <a:latin typeface="Cambria Math" panose="02040503050406030204" pitchFamily="18" charset="0"/>
                        <a:cs typeface="Arial" panose="020B0604020202020204" pitchFamily="34" charset="0"/>
                      </a:rPr>
                      <m:t>𝑂</m:t>
                    </m:r>
                    <m:r>
                      <a:rPr lang="de-DE" b="0" i="1" smtClean="0">
                        <a:latin typeface="Cambria Math" panose="02040503050406030204" pitchFamily="18" charset="0"/>
                        <a:cs typeface="Arial" panose="020B0604020202020204" pitchFamily="34" charset="0"/>
                      </a:rPr>
                      <m:t>=8∙</m:t>
                    </m:r>
                    <m:f>
                      <m:fPr>
                        <m:ctrlPr>
                          <a:rPr lang="de-DE" b="0" i="1" smtClean="0">
                            <a:latin typeface="Cambria Math" panose="02040503050406030204" pitchFamily="18" charset="0"/>
                            <a:ea typeface="Cambria Math" panose="02040503050406030204" pitchFamily="18" charset="0"/>
                            <a:cs typeface="Arial" panose="020B0604020202020204" pitchFamily="34" charset="0"/>
                          </a:rPr>
                        </m:ctrlPr>
                      </m:fPr>
                      <m:num>
                        <m:r>
                          <a:rPr lang="de-DE" b="0" i="1" smtClean="0">
                            <a:latin typeface="Cambria Math" panose="02040503050406030204" pitchFamily="18" charset="0"/>
                            <a:ea typeface="Cambria Math" panose="02040503050406030204" pitchFamily="18" charset="0"/>
                            <a:cs typeface="Arial" panose="020B0604020202020204" pitchFamily="34" charset="0"/>
                          </a:rPr>
                          <m:t>1</m:t>
                        </m:r>
                      </m:num>
                      <m:den>
                        <m:r>
                          <a:rPr lang="de-DE" b="0" i="1" smtClean="0">
                            <a:latin typeface="Cambria Math" panose="02040503050406030204" pitchFamily="18" charset="0"/>
                            <a:ea typeface="Cambria Math" panose="02040503050406030204" pitchFamily="18" charset="0"/>
                            <a:cs typeface="Arial" panose="020B0604020202020204" pitchFamily="34" charset="0"/>
                          </a:rPr>
                          <m:t>2</m:t>
                        </m:r>
                      </m:den>
                    </m:f>
                    <m:r>
                      <a:rPr lang="de-DE" b="0" i="1" smtClean="0">
                        <a:latin typeface="Cambria Math" panose="02040503050406030204" pitchFamily="18" charset="0"/>
                        <a:ea typeface="Cambria Math" panose="02040503050406030204" pitchFamily="18" charset="0"/>
                        <a:cs typeface="Arial" panose="020B0604020202020204" pitchFamily="34" charset="0"/>
                      </a:rPr>
                      <m:t>∙</m:t>
                    </m:r>
                    <m:r>
                      <a:rPr lang="de-DE" b="0" i="1" smtClean="0">
                        <a:latin typeface="Cambria Math" panose="02040503050406030204" pitchFamily="18" charset="0"/>
                        <a:ea typeface="Cambria Math" panose="02040503050406030204" pitchFamily="18" charset="0"/>
                        <a:cs typeface="Arial" panose="020B0604020202020204" pitchFamily="34" charset="0"/>
                      </a:rPr>
                      <m:t>𝑎</m:t>
                    </m:r>
                    <m:r>
                      <a:rPr lang="de-DE"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ctrlPr>
                      </m:sSubPr>
                      <m:e>
                        <m: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h</m:t>
                        </m:r>
                      </m:e>
                      <m:sub>
                        <m:r>
                          <a:rPr lang="de-DE" b="0"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𝑑</m:t>
                        </m:r>
                      </m:sub>
                    </m:sSub>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=8∙</m:t>
                    </m:r>
                    <m:f>
                      <m:fPr>
                        <m:ctrlP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ctrlPr>
                      </m:fPr>
                      <m:num>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1</m:t>
                        </m:r>
                      </m:num>
                      <m:den>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2</m:t>
                        </m:r>
                      </m:den>
                    </m:f>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𝑎</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m:t>
                    </m:r>
                  </m:oMath>
                </a14:m>
                <a:r>
                  <a:rPr lang="de-DE" dirty="0">
                    <a:ea typeface="Cambria Math" panose="02040503050406030204" pitchFamily="18" charset="0"/>
                    <a:cs typeface="Arial" panose="020B0604020202020204" pitchFamily="34" charset="0"/>
                  </a:rPr>
                  <a:t> </a:t>
                </a:r>
                <a14:m>
                  <m:oMath xmlns:m="http://schemas.openxmlformats.org/officeDocument/2006/math">
                    <m:f>
                      <m:fPr>
                        <m:ctrlPr>
                          <a:rPr lang="de-DE" i="1" smtClean="0">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ctrlPr>
                      </m:fPr>
                      <m:num>
                        <m:r>
                          <a:rPr lang="de-DE" i="1">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𝑎</m:t>
                        </m:r>
                      </m:num>
                      <m:den>
                        <m:r>
                          <a:rPr lang="de-DE" i="1">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2</m:t>
                        </m:r>
                      </m:den>
                    </m:f>
                    <m:rad>
                      <m:radPr>
                        <m:degHide m:val="on"/>
                        <m:ctrlPr>
                          <a:rPr lang="de-DE" i="1">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ctrlPr>
                      </m:radPr>
                      <m:deg/>
                      <m:e>
                        <m:r>
                          <a:rPr lang="de-DE" i="1">
                            <a:solidFill>
                              <a:schemeClr val="accent6">
                                <a:lumMod val="75000"/>
                              </a:schemeClr>
                            </a:solidFill>
                            <a:latin typeface="Cambria Math" panose="02040503050406030204" pitchFamily="18" charset="0"/>
                            <a:ea typeface="Cambria Math" panose="02040503050406030204" pitchFamily="18" charset="0"/>
                            <a:cs typeface="Arial" panose="020B0604020202020204" pitchFamily="34" charset="0"/>
                          </a:rPr>
                          <m:t>3</m:t>
                        </m:r>
                      </m:e>
                    </m:rad>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=2</m:t>
                    </m:r>
                    <m:rad>
                      <m:radPr>
                        <m:degHide m:val="on"/>
                        <m:ctrlP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ctrlPr>
                      </m:radPr>
                      <m:deg/>
                      <m:e>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3</m:t>
                        </m:r>
                      </m:e>
                    </m:rad>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𝑎</m:t>
                    </m:r>
                    <m:r>
                      <a:rPr lang="de-DE" b="0" i="1" smtClean="0">
                        <a:solidFill>
                          <a:schemeClr val="tx1"/>
                        </a:solidFill>
                        <a:latin typeface="Cambria Math" panose="02040503050406030204" pitchFamily="18" charset="0"/>
                        <a:ea typeface="Cambria Math" panose="02040503050406030204" pitchFamily="18" charset="0"/>
                        <a:cs typeface="Arial" panose="020B0604020202020204" pitchFamily="34" charset="0"/>
                      </a:rPr>
                      <m:t>³</m:t>
                    </m:r>
                  </m:oMath>
                </a14:m>
                <a:endParaRPr lang="de-DE" dirty="0">
                  <a:latin typeface="Arial" panose="020B0604020202020204" pitchFamily="34" charset="0"/>
                  <a:cs typeface="Arial" panose="020B0604020202020204" pitchFamily="34" charset="0"/>
                </a:endParaRPr>
              </a:p>
            </p:txBody>
          </p:sp>
        </mc:Choice>
        <mc:Fallback>
          <p:sp>
            <p:nvSpPr>
              <p:cNvPr id="3" name="Textfeld 2">
                <a:extLst>
                  <a:ext uri="{FF2B5EF4-FFF2-40B4-BE49-F238E27FC236}">
                    <a16:creationId xmlns:a16="http://schemas.microsoft.com/office/drawing/2014/main" id="{2D6BEB65-09DB-4034-AC16-85262DADF9AB}"/>
                  </a:ext>
                </a:extLst>
              </p:cNvPr>
              <p:cNvSpPr txBox="1">
                <a:spLocks noRot="1" noChangeAspect="1" noMove="1" noResize="1" noEditPoints="1" noAdjustHandles="1" noChangeArrowheads="1" noChangeShapeType="1" noTextEdit="1"/>
              </p:cNvSpPr>
              <p:nvPr/>
            </p:nvSpPr>
            <p:spPr>
              <a:xfrm>
                <a:off x="3585411" y="336884"/>
                <a:ext cx="8606589" cy="6420860"/>
              </a:xfrm>
              <a:prstGeom prst="rect">
                <a:avLst/>
              </a:prstGeom>
              <a:blipFill>
                <a:blip r:embed="rId2"/>
                <a:stretch>
                  <a:fillRect l="-567" t="-474"/>
                </a:stretch>
              </a:blipFill>
            </p:spPr>
            <p:txBody>
              <a:bodyPr/>
              <a:lstStyle/>
              <a:p>
                <a:r>
                  <a:rPr lang="de-DE">
                    <a:noFill/>
                  </a:rPr>
                  <a:t> </a:t>
                </a:r>
              </a:p>
            </p:txBody>
          </p:sp>
        </mc:Fallback>
      </mc:AlternateContent>
      <p:pic>
        <p:nvPicPr>
          <p:cNvPr id="5" name="Grafik 4">
            <a:extLst>
              <a:ext uri="{FF2B5EF4-FFF2-40B4-BE49-F238E27FC236}">
                <a16:creationId xmlns:a16="http://schemas.microsoft.com/office/drawing/2014/main" id="{63192E28-2279-4D5A-A0AA-CB63B8EA32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91" y="2248082"/>
            <a:ext cx="3429000" cy="3429000"/>
          </a:xfrm>
          <a:prstGeom prst="rect">
            <a:avLst/>
          </a:prstGeom>
        </p:spPr>
      </p:pic>
      <p:sp>
        <p:nvSpPr>
          <p:cNvPr id="6" name="Textfeld 5">
            <a:extLst>
              <a:ext uri="{FF2B5EF4-FFF2-40B4-BE49-F238E27FC236}">
                <a16:creationId xmlns:a16="http://schemas.microsoft.com/office/drawing/2014/main" id="{81D0F6BC-CB13-4831-BA84-735A08526B4A}"/>
              </a:ext>
            </a:extLst>
          </p:cNvPr>
          <p:cNvSpPr txBox="1"/>
          <p:nvPr/>
        </p:nvSpPr>
        <p:spPr>
          <a:xfrm>
            <a:off x="2466473" y="3617314"/>
            <a:ext cx="228600" cy="369332"/>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d</a:t>
            </a:r>
          </a:p>
        </p:txBody>
      </p:sp>
      <p:sp>
        <p:nvSpPr>
          <p:cNvPr id="7" name="Textfeld 6">
            <a:extLst>
              <a:ext uri="{FF2B5EF4-FFF2-40B4-BE49-F238E27FC236}">
                <a16:creationId xmlns:a16="http://schemas.microsoft.com/office/drawing/2014/main" id="{34E15D1C-4797-4AC4-A54B-62403304CB3E}"/>
              </a:ext>
            </a:extLst>
          </p:cNvPr>
          <p:cNvSpPr txBox="1"/>
          <p:nvPr/>
        </p:nvSpPr>
        <p:spPr>
          <a:xfrm>
            <a:off x="2580773" y="2658702"/>
            <a:ext cx="228600" cy="369332"/>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a</a:t>
            </a:r>
          </a:p>
        </p:txBody>
      </p:sp>
      <p:sp>
        <p:nvSpPr>
          <p:cNvPr id="8" name="Textfeld 7">
            <a:extLst>
              <a:ext uri="{FF2B5EF4-FFF2-40B4-BE49-F238E27FC236}">
                <a16:creationId xmlns:a16="http://schemas.microsoft.com/office/drawing/2014/main" id="{1BBD56A1-285A-4142-97F0-7F4FAEA00BDC}"/>
              </a:ext>
            </a:extLst>
          </p:cNvPr>
          <p:cNvSpPr txBox="1"/>
          <p:nvPr/>
        </p:nvSpPr>
        <p:spPr>
          <a:xfrm>
            <a:off x="808120" y="4904597"/>
            <a:ext cx="228600" cy="369332"/>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a</a:t>
            </a:r>
          </a:p>
        </p:txBody>
      </p:sp>
      <p:sp>
        <p:nvSpPr>
          <p:cNvPr id="9" name="Textfeld 8">
            <a:extLst>
              <a:ext uri="{FF2B5EF4-FFF2-40B4-BE49-F238E27FC236}">
                <a16:creationId xmlns:a16="http://schemas.microsoft.com/office/drawing/2014/main" id="{37A743D9-2695-4F16-A0E0-2A0F4585EA8C}"/>
              </a:ext>
            </a:extLst>
          </p:cNvPr>
          <p:cNvSpPr txBox="1"/>
          <p:nvPr/>
        </p:nvSpPr>
        <p:spPr>
          <a:xfrm>
            <a:off x="1782791" y="4218797"/>
            <a:ext cx="228600" cy="369332"/>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a</a:t>
            </a:r>
          </a:p>
        </p:txBody>
      </p:sp>
      <p:sp>
        <p:nvSpPr>
          <p:cNvPr id="10" name="Textfeld 9">
            <a:extLst>
              <a:ext uri="{FF2B5EF4-FFF2-40B4-BE49-F238E27FC236}">
                <a16:creationId xmlns:a16="http://schemas.microsoft.com/office/drawing/2014/main" id="{D89F47A8-2F97-4492-A251-AB67DE456BE2}"/>
              </a:ext>
            </a:extLst>
          </p:cNvPr>
          <p:cNvSpPr txBox="1"/>
          <p:nvPr/>
        </p:nvSpPr>
        <p:spPr>
          <a:xfrm>
            <a:off x="1467856" y="3028034"/>
            <a:ext cx="509223" cy="369332"/>
          </a:xfrm>
          <a:prstGeom prst="rect">
            <a:avLst/>
          </a:prstGeom>
          <a:noFill/>
        </p:spPr>
        <p:txBody>
          <a:bodyPr wrap="square" rtlCol="0">
            <a:spAutoFit/>
          </a:bodyPr>
          <a:lstStyle/>
          <a:p>
            <a:r>
              <a:rPr lang="de-DE" dirty="0" err="1">
                <a:latin typeface="Arial" panose="020B0604020202020204" pitchFamily="34" charset="0"/>
                <a:cs typeface="Arial" panose="020B0604020202020204" pitchFamily="34" charset="0"/>
              </a:rPr>
              <a:t>h</a:t>
            </a:r>
            <a:r>
              <a:rPr lang="de-DE" baseline="-25000" dirty="0" err="1">
                <a:latin typeface="Arial" panose="020B0604020202020204" pitchFamily="34" charset="0"/>
                <a:cs typeface="Arial" panose="020B0604020202020204" pitchFamily="34" charset="0"/>
              </a:rPr>
              <a:t>p</a:t>
            </a:r>
            <a:endParaRPr lang="de-DE" baseline="-25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1051151"/>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left)">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wipe(left)">
                                      <p:cBhvr>
                                        <p:cTn id="42" dur="500"/>
                                        <p:tgtEl>
                                          <p:spTgt spid="3">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Effect transition="in" filter="wipe(left)">
                                      <p:cBhvr>
                                        <p:cTn id="4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enutzerdefiniert 2">
      <a:majorFont>
        <a:latin typeface="Tiresias PCfont"/>
        <a:ea typeface=""/>
        <a:cs typeface=""/>
      </a:majorFont>
      <a:minorFont>
        <a:latin typeface="Tiresias PCfo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836</Words>
  <Application>Microsoft Office PowerPoint</Application>
  <PresentationFormat>Breitbild</PresentationFormat>
  <Paragraphs>178</Paragraphs>
  <Slides>10</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Cambria Math</vt:lpstr>
      <vt:lpstr>Tiresias PCfont</vt:lpstr>
      <vt:lpstr>Office</vt:lpstr>
      <vt:lpstr>PowerPoint-Präsentation</vt:lpstr>
      <vt:lpstr>Also erstmal  Kopfrechnen!</vt:lpstr>
      <vt:lpstr>Kommen wir zu den Lösungen zur Seite 173!</vt:lpstr>
      <vt:lpstr>PowerPoint-Präsentation</vt:lpstr>
      <vt:lpstr>PowerPoint-Präsentation</vt:lpstr>
      <vt:lpstr>PowerPoint-Präsentation</vt:lpstr>
      <vt:lpstr>PowerPoint-Präsentation</vt:lpstr>
      <vt:lpstr>PowerPoint-Präsentation</vt:lpstr>
      <vt:lpstr>PowerPoint-Präsentation</vt:lpstr>
      <vt:lpstr>Weitere Aufgaben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Pyramiden und Kegel</dc:title>
  <dc:creator>Ralph Christian Schöttker</dc:creator>
  <cp:lastModifiedBy>Ralph Christian Schöttker</cp:lastModifiedBy>
  <cp:revision>126</cp:revision>
  <dcterms:created xsi:type="dcterms:W3CDTF">2016-07-31T09:29:02Z</dcterms:created>
  <dcterms:modified xsi:type="dcterms:W3CDTF">2020-03-24T14:30:19Z</dcterms:modified>
</cp:coreProperties>
</file>